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notesMasterIdLst>
    <p:notesMasterId r:id="rId30"/>
  </p:notesMasterIdLst>
  <p:handoutMasterIdLst>
    <p:handoutMasterId r:id="rId31"/>
  </p:handoutMasterIdLst>
  <p:sldIdLst>
    <p:sldId id="337" r:id="rId2"/>
    <p:sldId id="359" r:id="rId3"/>
    <p:sldId id="395" r:id="rId4"/>
    <p:sldId id="396" r:id="rId5"/>
    <p:sldId id="366" r:id="rId6"/>
    <p:sldId id="377" r:id="rId7"/>
    <p:sldId id="333" r:id="rId8"/>
    <p:sldId id="343" r:id="rId9"/>
    <p:sldId id="344" r:id="rId10"/>
    <p:sldId id="375" r:id="rId11"/>
    <p:sldId id="378" r:id="rId12"/>
    <p:sldId id="371" r:id="rId13"/>
    <p:sldId id="327" r:id="rId14"/>
    <p:sldId id="335" r:id="rId15"/>
    <p:sldId id="380" r:id="rId16"/>
    <p:sldId id="287" r:id="rId17"/>
    <p:sldId id="376" r:id="rId18"/>
    <p:sldId id="381" r:id="rId19"/>
    <p:sldId id="382" r:id="rId20"/>
    <p:sldId id="397" r:id="rId21"/>
    <p:sldId id="388" r:id="rId22"/>
    <p:sldId id="389" r:id="rId23"/>
    <p:sldId id="390" r:id="rId24"/>
    <p:sldId id="393" r:id="rId25"/>
    <p:sldId id="394" r:id="rId26"/>
    <p:sldId id="392" r:id="rId27"/>
    <p:sldId id="398" r:id="rId28"/>
    <p:sldId id="399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J Bohl" initials="T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4727" autoAdjust="0"/>
  </p:normalViewPr>
  <p:slideViewPr>
    <p:cSldViewPr snapToGrid="0">
      <p:cViewPr varScale="1">
        <p:scale>
          <a:sx n="69" d="100"/>
          <a:sy n="69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\pcfiles\juv\ADMIN\TJ\JDAI\ADP\ADP%202000-2011%20by%20race%20new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\pcfiles\juv\ADMIN\TJ\JDAI\ADP\ADP%20Race%20in%20detention%202000-201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\pcfiles\juv\ADMIN\TJ\Presentations\Risk%20Rat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5813900666263024E-2"/>
          <c:y val="9.0705027256208368E-2"/>
          <c:w val="0.54847769028871463"/>
          <c:h val="0.87756430446194156"/>
        </c:manualLayout>
      </c:layout>
      <c:pieChart>
        <c:varyColors val="1"/>
        <c:ser>
          <c:idx val="0"/>
          <c:order val="0"/>
          <c:spPr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c:spPr>
          <c:explosion val="25"/>
          <c:dLbls>
            <c:showPercent val="1"/>
            <c:showLeaderLines val="1"/>
          </c:dLbls>
          <c:cat>
            <c:strRef>
              <c:f>Sheet1!$A$1:$E$1</c:f>
              <c:strCache>
                <c:ptCount val="5"/>
                <c:pt idx="0">
                  <c:v>Caucasian</c:v>
                </c:pt>
                <c:pt idx="1">
                  <c:v>African American</c:v>
                </c:pt>
                <c:pt idx="2">
                  <c:v>Native American</c:v>
                </c:pt>
                <c:pt idx="3">
                  <c:v>Hispanic</c:v>
                </c:pt>
                <c:pt idx="4">
                  <c:v>Asian/Pac. Islander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 formatCode="#,##0">
                  <c:v>62120</c:v>
                </c:pt>
                <c:pt idx="1">
                  <c:v>9505</c:v>
                </c:pt>
                <c:pt idx="2">
                  <c:v>1465</c:v>
                </c:pt>
                <c:pt idx="3">
                  <c:v>9036</c:v>
                </c:pt>
                <c:pt idx="4">
                  <c:v>6171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5.1811525951600934E-2"/>
          <c:y val="7.8837374929652454E-2"/>
          <c:w val="0.9258599254040617"/>
          <c:h val="0.838984595616249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ADP Overall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trendline>
            <c:spPr>
              <a:ln w="19050">
                <a:solidFill>
                  <a:schemeClr val="accent3"/>
                </a:solidFill>
              </a:ln>
            </c:spPr>
            <c:trendlineType val="linear"/>
          </c:trendline>
          <c:cat>
            <c:numRef>
              <c:f>Sheet1!$B$1:$M$1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163</c:v>
                </c:pt>
                <c:pt idx="1">
                  <c:v>161</c:v>
                </c:pt>
                <c:pt idx="2">
                  <c:v>150</c:v>
                </c:pt>
                <c:pt idx="3">
                  <c:v>147</c:v>
                </c:pt>
                <c:pt idx="4">
                  <c:v>108</c:v>
                </c:pt>
                <c:pt idx="5">
                  <c:v>82</c:v>
                </c:pt>
                <c:pt idx="6">
                  <c:v>74</c:v>
                </c:pt>
                <c:pt idx="7">
                  <c:v>74</c:v>
                </c:pt>
                <c:pt idx="8">
                  <c:v>65</c:v>
                </c:pt>
                <c:pt idx="9">
                  <c:v>47</c:v>
                </c:pt>
                <c:pt idx="10">
                  <c:v>44</c:v>
                </c:pt>
                <c:pt idx="11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ADP African American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Sheet1!$B$1:$M$1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Sheet1!$B$3:$M$3</c:f>
              <c:numCache>
                <c:formatCode>General</c:formatCode>
                <c:ptCount val="12"/>
                <c:pt idx="0">
                  <c:v>40</c:v>
                </c:pt>
                <c:pt idx="1">
                  <c:v>43</c:v>
                </c:pt>
                <c:pt idx="2">
                  <c:v>42</c:v>
                </c:pt>
                <c:pt idx="3">
                  <c:v>40</c:v>
                </c:pt>
                <c:pt idx="4">
                  <c:v>32</c:v>
                </c:pt>
                <c:pt idx="5">
                  <c:v>25</c:v>
                </c:pt>
                <c:pt idx="6">
                  <c:v>24</c:v>
                </c:pt>
                <c:pt idx="7">
                  <c:v>25</c:v>
                </c:pt>
                <c:pt idx="8">
                  <c:v>23</c:v>
                </c:pt>
                <c:pt idx="9">
                  <c:v>15</c:v>
                </c:pt>
                <c:pt idx="10">
                  <c:v>17</c:v>
                </c:pt>
                <c:pt idx="11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ADP Caucasian</c:v>
                </c:pt>
              </c:strCache>
            </c:strRef>
          </c:tx>
          <c:spPr>
            <a:solidFill>
              <a:schemeClr val="accent6"/>
            </a:solidFill>
          </c:spPr>
          <c:cat>
            <c:numRef>
              <c:f>Sheet1!$B$1:$M$1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Sheet1!$B$4:$M$4</c:f>
              <c:numCache>
                <c:formatCode>General</c:formatCode>
                <c:ptCount val="12"/>
                <c:pt idx="0">
                  <c:v>91</c:v>
                </c:pt>
                <c:pt idx="1">
                  <c:v>94</c:v>
                </c:pt>
                <c:pt idx="2">
                  <c:v>81</c:v>
                </c:pt>
                <c:pt idx="3">
                  <c:v>84</c:v>
                </c:pt>
                <c:pt idx="4">
                  <c:v>56</c:v>
                </c:pt>
                <c:pt idx="5">
                  <c:v>42</c:v>
                </c:pt>
                <c:pt idx="6">
                  <c:v>36</c:v>
                </c:pt>
                <c:pt idx="7">
                  <c:v>34</c:v>
                </c:pt>
                <c:pt idx="8">
                  <c:v>29</c:v>
                </c:pt>
                <c:pt idx="9">
                  <c:v>22</c:v>
                </c:pt>
                <c:pt idx="10">
                  <c:v>18</c:v>
                </c:pt>
                <c:pt idx="11">
                  <c:v>17</c:v>
                </c:pt>
              </c:numCache>
            </c:numRef>
          </c:val>
        </c:ser>
        <c:dLbls/>
        <c:axId val="143322112"/>
        <c:axId val="107070208"/>
      </c:barChart>
      <c:catAx>
        <c:axId val="1433221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070208"/>
        <c:crosses val="autoZero"/>
        <c:auto val="1"/>
        <c:lblAlgn val="ctr"/>
        <c:lblOffset val="100"/>
      </c:catAx>
      <c:valAx>
        <c:axId val="10707020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3322112"/>
        <c:crosses val="autoZero"/>
        <c:crossBetween val="between"/>
      </c:valAx>
      <c:spPr>
        <a:noFill/>
        <a:ln w="25400">
          <a:noFill/>
        </a:ln>
      </c:spPr>
    </c:plotArea>
    <c:legend>
      <c:legendPos val="tr"/>
      <c:layout>
        <c:manualLayout>
          <c:xMode val="edge"/>
          <c:yMode val="edge"/>
          <c:x val="0.75538601260824079"/>
          <c:y val="7.5901328273244792E-2"/>
          <c:w val="0.22218327796398563"/>
          <c:h val="0.18701657854252954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Sheet1!$A$12</c:f>
              <c:strCache>
                <c:ptCount val="1"/>
                <c:pt idx="0">
                  <c:v>Caucasian</c:v>
                </c:pt>
              </c:strCache>
            </c:strRef>
          </c:tx>
          <c:dLbls>
            <c:dLbl>
              <c:idx val="10"/>
              <c:layout>
                <c:manualLayout>
                  <c:x val="-1.1784511784511925E-2"/>
                  <c:y val="8.4210526315790027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Sheet1!$B$11:$M$11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Sheet1!$B$12:$M$12</c:f>
              <c:numCache>
                <c:formatCode>0%</c:formatCode>
                <c:ptCount val="12"/>
                <c:pt idx="0">
                  <c:v>0.56000000000000005</c:v>
                </c:pt>
                <c:pt idx="1">
                  <c:v>0.58000000000000007</c:v>
                </c:pt>
                <c:pt idx="2">
                  <c:v>0.54</c:v>
                </c:pt>
                <c:pt idx="3">
                  <c:v>0.56000000000000005</c:v>
                </c:pt>
                <c:pt idx="4">
                  <c:v>0.53</c:v>
                </c:pt>
                <c:pt idx="5">
                  <c:v>0.52</c:v>
                </c:pt>
                <c:pt idx="6">
                  <c:v>0.47000000000000008</c:v>
                </c:pt>
                <c:pt idx="7">
                  <c:v>0.46</c:v>
                </c:pt>
                <c:pt idx="8">
                  <c:v>0.45</c:v>
                </c:pt>
                <c:pt idx="9">
                  <c:v>0.47000000000000008</c:v>
                </c:pt>
                <c:pt idx="10">
                  <c:v>0.41000000000000031</c:v>
                </c:pt>
                <c:pt idx="11">
                  <c:v>0.47000000000000008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African American</c:v>
                </c:pt>
              </c:strCache>
            </c:strRef>
          </c:tx>
          <c:dLbls>
            <c:dLbl>
              <c:idx val="10"/>
              <c:layout>
                <c:manualLayout>
                  <c:x val="1.5151515151515181E-2"/>
                  <c:y val="1.1227849150435181E-2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1.8237294201861133E-2"/>
                  <c:y val="-2.3468941382327208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trendline>
            <c:spPr>
              <a:ln w="25400">
                <a:solidFill>
                  <a:schemeClr val="accent6"/>
                </a:solidFill>
                <a:tailEnd type="none"/>
              </a:ln>
            </c:spPr>
            <c:trendlineType val="linear"/>
          </c:trendline>
          <c:cat>
            <c:numRef>
              <c:f>Sheet1!$B$11:$M$11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Sheet1!$B$13:$M$13</c:f>
              <c:numCache>
                <c:formatCode>0%</c:formatCode>
                <c:ptCount val="12"/>
                <c:pt idx="0">
                  <c:v>0.25</c:v>
                </c:pt>
                <c:pt idx="1">
                  <c:v>0.27</c:v>
                </c:pt>
                <c:pt idx="2">
                  <c:v>0.29000000000000031</c:v>
                </c:pt>
                <c:pt idx="3">
                  <c:v>0.27</c:v>
                </c:pt>
                <c:pt idx="4">
                  <c:v>0.30000000000000032</c:v>
                </c:pt>
                <c:pt idx="5">
                  <c:v>0.30000000000000032</c:v>
                </c:pt>
                <c:pt idx="6">
                  <c:v>0.32000000000000212</c:v>
                </c:pt>
                <c:pt idx="7">
                  <c:v>0.34</c:v>
                </c:pt>
                <c:pt idx="8">
                  <c:v>0.36000000000000032</c:v>
                </c:pt>
                <c:pt idx="9">
                  <c:v>0.3300000000000024</c:v>
                </c:pt>
                <c:pt idx="10">
                  <c:v>0.36000000000000032</c:v>
                </c:pt>
                <c:pt idx="11">
                  <c:v>0.3300000000000024</c:v>
                </c:pt>
              </c:numCache>
            </c:numRef>
          </c:val>
        </c:ser>
        <c:ser>
          <c:idx val="2"/>
          <c:order val="2"/>
          <c:tx>
            <c:strRef>
              <c:f>Sheet1!$A$14</c:f>
              <c:strCache>
                <c:ptCount val="1"/>
                <c:pt idx="0">
                  <c:v>Hispanic</c:v>
                </c:pt>
              </c:strCache>
            </c:strRef>
          </c:tx>
          <c:dLbls>
            <c:dLbl>
              <c:idx val="5"/>
              <c:layout>
                <c:manualLayout>
                  <c:x val="0"/>
                  <c:y val="-1.4336917562723876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Sheet1!$B$11:$M$11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Sheet1!$B$14:$M$14</c:f>
              <c:numCache>
                <c:formatCode>0%</c:formatCode>
                <c:ptCount val="12"/>
                <c:pt idx="0">
                  <c:v>8.0000000000000043E-2</c:v>
                </c:pt>
                <c:pt idx="1">
                  <c:v>7.0000000000000021E-2</c:v>
                </c:pt>
                <c:pt idx="2">
                  <c:v>7.0000000000000021E-2</c:v>
                </c:pt>
                <c:pt idx="3">
                  <c:v>8.0000000000000043E-2</c:v>
                </c:pt>
                <c:pt idx="4">
                  <c:v>9.0000000000000024E-2</c:v>
                </c:pt>
                <c:pt idx="5">
                  <c:v>6.0000000000000032E-2</c:v>
                </c:pt>
                <c:pt idx="6">
                  <c:v>8.0000000000000043E-2</c:v>
                </c:pt>
                <c:pt idx="7">
                  <c:v>9.0000000000000024E-2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0.12000000000000002</c:v>
                </c:pt>
                <c:pt idx="11">
                  <c:v>0.11</c:v>
                </c:pt>
              </c:numCache>
            </c:numRef>
          </c:val>
        </c:ser>
        <c:ser>
          <c:idx val="3"/>
          <c:order val="3"/>
          <c:tx>
            <c:strRef>
              <c:f>Sheet1!$A$15</c:f>
              <c:strCache>
                <c:ptCount val="1"/>
                <c:pt idx="0">
                  <c:v>Asian/P.I.</c:v>
                </c:pt>
              </c:strCache>
            </c:strRef>
          </c:tx>
          <c:dLbls>
            <c:dLbl>
              <c:idx val="0"/>
              <c:layout>
                <c:manualLayout>
                  <c:x val="5.7142857142857143E-3"/>
                  <c:y val="1.075268817204301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5.7142857142857143E-3"/>
                  <c:y val="0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5.7142857142856813E-3"/>
                  <c:y val="0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9.5238095238095247E-3"/>
                  <c:y val="1.0752688172043012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9.5238095238095247E-3"/>
                  <c:y val="1.4336917562723876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5.7142857142856484E-3"/>
                  <c:y val="1.4336917562723876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7.6190476190476624E-3"/>
                  <c:y val="1.0752688172043012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9.5238095238095247E-3"/>
                  <c:y val="1.7921146953405017E-2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9.5238095238095247E-3"/>
                  <c:y val="1.0752688172043012E-2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7.3991887377714153E-3"/>
                  <c:y val="1.4035087719298246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Sheet1!$B$11:$M$11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Sheet1!$B$15:$M$15</c:f>
              <c:numCache>
                <c:formatCode>0%</c:formatCode>
                <c:ptCount val="12"/>
                <c:pt idx="0">
                  <c:v>7.0000000000000021E-2</c:v>
                </c:pt>
                <c:pt idx="1">
                  <c:v>0.05</c:v>
                </c:pt>
                <c:pt idx="2">
                  <c:v>6.0000000000000032E-2</c:v>
                </c:pt>
                <c:pt idx="3">
                  <c:v>4.0000000000000022E-2</c:v>
                </c:pt>
                <c:pt idx="4">
                  <c:v>0.05</c:v>
                </c:pt>
                <c:pt idx="5">
                  <c:v>6.0000000000000032E-2</c:v>
                </c:pt>
                <c:pt idx="6">
                  <c:v>7.0000000000000021E-2</c:v>
                </c:pt>
                <c:pt idx="7">
                  <c:v>7.0000000000000021E-2</c:v>
                </c:pt>
                <c:pt idx="8">
                  <c:v>7.0000000000000021E-2</c:v>
                </c:pt>
                <c:pt idx="9">
                  <c:v>7.0000000000000021E-2</c:v>
                </c:pt>
                <c:pt idx="10">
                  <c:v>0.05</c:v>
                </c:pt>
                <c:pt idx="11">
                  <c:v>3.0000000000000002E-2</c:v>
                </c:pt>
              </c:numCache>
            </c:numRef>
          </c:val>
        </c:ser>
        <c:ser>
          <c:idx val="4"/>
          <c:order val="4"/>
          <c:tx>
            <c:strRef>
              <c:f>Sheet1!$A$16</c:f>
              <c:strCache>
                <c:ptCount val="1"/>
                <c:pt idx="0">
                  <c:v>Native American</c:v>
                </c:pt>
              </c:strCache>
            </c:strRef>
          </c:tx>
          <c:dLbls>
            <c:dLbl>
              <c:idx val="0"/>
              <c:layout>
                <c:manualLayout>
                  <c:x val="1.5238095238095221E-2"/>
                  <c:y val="1.4336917562723876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5.7142857142857143E-3"/>
                  <c:y val="1.0752688172043012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5.7142857142857143E-3"/>
                  <c:y val="2.150537634408603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5238095238095243E-2"/>
                  <c:y val="1.0752688172043012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1428571428571531E-2"/>
                  <c:y val="2.150537634408603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1428571428571602E-2"/>
                  <c:y val="2.150537634408603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1.1428571428571531E-2"/>
                  <c:y val="2.150537634408603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5.7142857142857143E-3"/>
                  <c:y val="2.150537634408603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1.3333333333333341E-2"/>
                  <c:y val="3.2258064516129316E-2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1.9047619047619212E-2"/>
                  <c:y val="3.9426523297491037E-2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1.6666547363397829E-2"/>
                  <c:y val="2.329432779235928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Sheet1!$B$11:$M$11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Sheet1!$B$16:$M$16</c:f>
              <c:numCache>
                <c:formatCode>0%</c:formatCode>
                <c:ptCount val="12"/>
                <c:pt idx="0">
                  <c:v>4.0000000000000022E-2</c:v>
                </c:pt>
                <c:pt idx="1">
                  <c:v>3.0000000000000002E-2</c:v>
                </c:pt>
                <c:pt idx="2">
                  <c:v>0.05</c:v>
                </c:pt>
                <c:pt idx="3">
                  <c:v>0.05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0.05</c:v>
                </c:pt>
                <c:pt idx="7">
                  <c:v>4.0000000000000022E-2</c:v>
                </c:pt>
                <c:pt idx="8">
                  <c:v>0.05</c:v>
                </c:pt>
                <c:pt idx="9">
                  <c:v>4.0000000000000022E-2</c:v>
                </c:pt>
                <c:pt idx="10">
                  <c:v>0.05</c:v>
                </c:pt>
                <c:pt idx="11">
                  <c:v>6.0000000000000032E-2</c:v>
                </c:pt>
              </c:numCache>
            </c:numRef>
          </c:val>
        </c:ser>
        <c:dLbls/>
        <c:axId val="107127936"/>
        <c:axId val="107129472"/>
      </c:barChart>
      <c:catAx>
        <c:axId val="1071279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en-US"/>
          </a:p>
        </c:txPr>
        <c:crossAx val="107129472"/>
        <c:crosses val="autoZero"/>
        <c:auto val="1"/>
        <c:lblAlgn val="ctr"/>
        <c:lblOffset val="100"/>
      </c:catAx>
      <c:valAx>
        <c:axId val="107129472"/>
        <c:scaling>
          <c:orientation val="minMax"/>
          <c:max val="0.65000000000000446"/>
          <c:min val="0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en-US"/>
          </a:p>
        </c:txPr>
        <c:crossAx val="107127936"/>
        <c:crosses val="autoZero"/>
        <c:crossBetween val="between"/>
      </c:valAx>
    </c:plotArea>
    <c:legend>
      <c:legendPos val="b"/>
      <c:legendEntry>
        <c:idx val="5"/>
        <c:delete val="1"/>
      </c:legendEntry>
      <c:txPr>
        <a:bodyPr/>
        <a:lstStyle/>
        <a:p>
          <a:pPr>
            <a:defRPr baseline="0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200" baseline="0">
          <a:solidFill>
            <a:schemeClr val="bg2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African American</c:v>
                </c:pt>
              </c:strCache>
            </c:strRef>
          </c:tx>
          <c:spPr>
            <a:ln w="44450"/>
          </c:spPr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Caucasian</c:v>
                </c:pt>
              </c:strCache>
            </c:strRef>
          </c:tx>
          <c:spPr>
            <a:ln w="44450"/>
          </c:spPr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dLbls/>
        <c:marker val="1"/>
        <c:axId val="74229248"/>
        <c:axId val="74301440"/>
      </c:lineChart>
      <c:catAx>
        <c:axId val="74229248"/>
        <c:scaling>
          <c:orientation val="minMax"/>
        </c:scaling>
        <c:axPos val="b"/>
        <c:numFmt formatCode="General" sourceLinked="1"/>
        <c:tickLblPos val="nextTo"/>
        <c:crossAx val="74301440"/>
        <c:crosses val="autoZero"/>
        <c:auto val="1"/>
        <c:lblAlgn val="ctr"/>
        <c:lblOffset val="100"/>
      </c:catAx>
      <c:valAx>
        <c:axId val="74301440"/>
        <c:scaling>
          <c:orientation val="minMax"/>
        </c:scaling>
        <c:axPos val="l"/>
        <c:majorGridlines/>
        <c:numFmt formatCode="General" sourceLinked="1"/>
        <c:tickLblPos val="nextTo"/>
        <c:crossAx val="7422924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</c:legend>
    <c:plotVisOnly val="1"/>
    <c:dispBlanksAs val="gap"/>
  </c:chart>
  <c:spPr>
    <a:ln w="22225">
      <a:solidFill>
        <a:schemeClr val="tx2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5"/>
          <c:order val="0"/>
          <c:tx>
            <c:strRef>
              <c:f>Sheet1!$B$9</c:f>
              <c:strCache>
                <c:ptCount val="1"/>
                <c:pt idx="0">
                  <c:v>Warrant</c:v>
                </c:pt>
              </c:strCache>
            </c:strRef>
          </c:tx>
          <c:spPr>
            <a:ln w="44450"/>
          </c:spPr>
          <c:marker>
            <c:symbol val="circle"/>
            <c:size val="10"/>
          </c:marker>
          <c:dLbls>
            <c:showVal val="1"/>
          </c:dLbls>
          <c:cat>
            <c:numRef>
              <c:f>Sheet1!$C$3:$F$3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Sheet1!$C$9:$F$9</c:f>
              <c:numCache>
                <c:formatCode>General</c:formatCode>
                <c:ptCount val="4"/>
                <c:pt idx="0">
                  <c:v>4.2</c:v>
                </c:pt>
                <c:pt idx="1">
                  <c:v>3.5</c:v>
                </c:pt>
                <c:pt idx="2" formatCode="0.0">
                  <c:v>3.2</c:v>
                </c:pt>
                <c:pt idx="3" formatCode="0.0">
                  <c:v>2.7</c:v>
                </c:pt>
              </c:numCache>
            </c:numRef>
          </c:val>
        </c:ser>
        <c:ser>
          <c:idx val="6"/>
          <c:order val="1"/>
          <c:tx>
            <c:strRef>
              <c:f>Sheet1!$B$10</c:f>
              <c:strCache>
                <c:ptCount val="1"/>
                <c:pt idx="0">
                  <c:v>PV</c:v>
                </c:pt>
              </c:strCache>
            </c:strRef>
          </c:tx>
          <c:spPr>
            <a:ln w="44450"/>
          </c:spPr>
          <c:marker>
            <c:symbol val="triangle"/>
            <c:size val="10"/>
          </c:marker>
          <c:dLbls>
            <c:showVal val="1"/>
          </c:dLbls>
          <c:cat>
            <c:numRef>
              <c:f>Sheet1!$C$3:$F$3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Sheet1!$C$10:$F$10</c:f>
              <c:numCache>
                <c:formatCode>General</c:formatCode>
                <c:ptCount val="4"/>
                <c:pt idx="0">
                  <c:v>5.4</c:v>
                </c:pt>
                <c:pt idx="1">
                  <c:v>4.0999999999999996</c:v>
                </c:pt>
                <c:pt idx="2" formatCode="0.0">
                  <c:v>4.2</c:v>
                </c:pt>
                <c:pt idx="3" formatCode="0.0">
                  <c:v>3.5</c:v>
                </c:pt>
              </c:numCache>
            </c:numRef>
          </c:val>
        </c:ser>
        <c:dLbls/>
        <c:marker val="1"/>
        <c:axId val="143103488"/>
        <c:axId val="143105024"/>
      </c:lineChart>
      <c:catAx>
        <c:axId val="143103488"/>
        <c:scaling>
          <c:orientation val="minMax"/>
        </c:scaling>
        <c:axPos val="b"/>
        <c:numFmt formatCode="General" sourceLinked="1"/>
        <c:majorTickMark val="none"/>
        <c:tickLblPos val="nextTo"/>
        <c:crossAx val="143105024"/>
        <c:crosses val="autoZero"/>
        <c:auto val="1"/>
        <c:lblAlgn val="ctr"/>
        <c:lblOffset val="100"/>
      </c:catAx>
      <c:valAx>
        <c:axId val="1431050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12700">
            <a:noFill/>
          </a:ln>
        </c:spPr>
        <c:crossAx val="143103488"/>
        <c:crosses val="autoZero"/>
        <c:crossBetween val="between"/>
      </c:valAx>
    </c:plotArea>
    <c:legend>
      <c:legendPos val="t"/>
    </c:legend>
    <c:plotVisOnly val="1"/>
    <c:dispBlanksAs val="gap"/>
  </c:chart>
  <c:spPr>
    <a:solidFill>
      <a:schemeClr val="bg1"/>
    </a:solidFill>
    <a:ln w="19050">
      <a:solidFill>
        <a:schemeClr val="tx2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4BF09-B95F-4B4D-930C-AD05E88A4F16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3001C4B-2DDD-47C9-B198-649DDF1226CA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Gather Data</a:t>
          </a:r>
          <a:endParaRPr lang="en-US" dirty="0"/>
        </a:p>
      </dgm:t>
    </dgm:pt>
    <dgm:pt modelId="{2C02C777-1EA9-4D7A-BCD0-5C12FC09933B}" type="parTrans" cxnId="{079474E6-EE5D-4BA9-9494-A022548912EF}">
      <dgm:prSet/>
      <dgm:spPr/>
      <dgm:t>
        <a:bodyPr/>
        <a:lstStyle/>
        <a:p>
          <a:endParaRPr lang="en-US"/>
        </a:p>
      </dgm:t>
    </dgm:pt>
    <dgm:pt modelId="{3FCCD212-7D90-4D78-B1DA-8E1673C291E0}" type="sibTrans" cxnId="{079474E6-EE5D-4BA9-9494-A022548912EF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dirty="0"/>
        </a:p>
      </dgm:t>
    </dgm:pt>
    <dgm:pt modelId="{ADD891CE-2E77-42C4-A607-CA0B2B84ED88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Practice/Policy Recommendations</a:t>
          </a:r>
          <a:endParaRPr lang="en-US" dirty="0"/>
        </a:p>
      </dgm:t>
    </dgm:pt>
    <dgm:pt modelId="{B5A1B7F1-3EA5-4E60-A8A2-2B41B4177CE0}" type="parTrans" cxnId="{B68B1AB7-C9FB-46D7-A105-0257964475A6}">
      <dgm:prSet/>
      <dgm:spPr/>
      <dgm:t>
        <a:bodyPr/>
        <a:lstStyle/>
        <a:p>
          <a:endParaRPr lang="en-US"/>
        </a:p>
      </dgm:t>
    </dgm:pt>
    <dgm:pt modelId="{E2F5A70F-0538-4191-9B21-4A23B73A0A26}" type="sibTrans" cxnId="{B68B1AB7-C9FB-46D7-A105-0257964475A6}">
      <dgm:prSet/>
      <dgm:spPr/>
      <dgm:t>
        <a:bodyPr/>
        <a:lstStyle/>
        <a:p>
          <a:endParaRPr lang="en-US"/>
        </a:p>
      </dgm:t>
    </dgm:pt>
    <dgm:pt modelId="{771F60C9-4D98-4973-A4FB-B94D9A76A48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Analyze with Staff</a:t>
          </a:r>
        </a:p>
        <a:p>
          <a:r>
            <a:rPr lang="en-US" dirty="0" smtClean="0"/>
            <a:t>(DMC lens)</a:t>
          </a:r>
          <a:endParaRPr lang="en-US" dirty="0"/>
        </a:p>
      </dgm:t>
    </dgm:pt>
    <dgm:pt modelId="{1F97AB95-EEDD-429C-9E2A-F11B0AD24057}" type="parTrans" cxnId="{6F9A8F99-FAAF-4114-BA84-BCD306E148B2}">
      <dgm:prSet/>
      <dgm:spPr/>
      <dgm:t>
        <a:bodyPr/>
        <a:lstStyle/>
        <a:p>
          <a:endParaRPr lang="en-US"/>
        </a:p>
      </dgm:t>
    </dgm:pt>
    <dgm:pt modelId="{A94B05B5-746B-48B9-B9FF-11C3EE907A22}" type="sibTrans" cxnId="{6F9A8F99-FAAF-4114-BA84-BCD306E148B2}">
      <dgm:prSet/>
      <dgm:spPr/>
      <dgm:t>
        <a:bodyPr/>
        <a:lstStyle/>
        <a:p>
          <a:endParaRPr lang="en-US"/>
        </a:p>
      </dgm:t>
    </dgm:pt>
    <dgm:pt modelId="{28BAAD09-8C15-4D82-91B0-FDE40363EA57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dirty="0" smtClean="0"/>
            <a:t>Implement and Monitor - Gather Data</a:t>
          </a:r>
          <a:endParaRPr lang="en-US" dirty="0"/>
        </a:p>
      </dgm:t>
    </dgm:pt>
    <dgm:pt modelId="{23F5AA4B-5A0C-46DA-A2EB-5E7C61E911DE}" type="parTrans" cxnId="{DDC14234-E3C3-458D-9C8C-DF7B20D94306}">
      <dgm:prSet/>
      <dgm:spPr/>
      <dgm:t>
        <a:bodyPr/>
        <a:lstStyle/>
        <a:p>
          <a:endParaRPr lang="en-US"/>
        </a:p>
      </dgm:t>
    </dgm:pt>
    <dgm:pt modelId="{D1BD2A95-FF1A-4A30-A9B9-E8715592A239}" type="sibTrans" cxnId="{DDC14234-E3C3-458D-9C8C-DF7B20D94306}">
      <dgm:prSet/>
      <dgm:spPr/>
      <dgm:t>
        <a:bodyPr/>
        <a:lstStyle/>
        <a:p>
          <a:endParaRPr lang="en-US"/>
        </a:p>
      </dgm:t>
    </dgm:pt>
    <dgm:pt modelId="{8BCD92A5-358F-4F99-BA6C-C3D168A96380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Enhance/Modify  Program to Improve Outcomes</a:t>
          </a:r>
          <a:endParaRPr lang="en-US" dirty="0"/>
        </a:p>
      </dgm:t>
    </dgm:pt>
    <dgm:pt modelId="{2102CE49-C855-46BE-90B5-F12FC5CF79BF}" type="parTrans" cxnId="{CEA4D66F-A7F1-4390-854F-ACE791EE6B94}">
      <dgm:prSet/>
      <dgm:spPr/>
      <dgm:t>
        <a:bodyPr/>
        <a:lstStyle/>
        <a:p>
          <a:endParaRPr lang="en-US"/>
        </a:p>
      </dgm:t>
    </dgm:pt>
    <dgm:pt modelId="{145E5C3D-151C-4C89-AEAB-06827D016AA6}" type="sibTrans" cxnId="{CEA4D66F-A7F1-4390-854F-ACE791EE6B94}">
      <dgm:prSet/>
      <dgm:spPr/>
      <dgm:t>
        <a:bodyPr/>
        <a:lstStyle/>
        <a:p>
          <a:endParaRPr lang="en-US"/>
        </a:p>
      </dgm:t>
    </dgm:pt>
    <dgm:pt modelId="{8F41EAF5-34B5-4813-B444-1516B5F87475}" type="pres">
      <dgm:prSet presAssocID="{4354BF09-B95F-4B4D-930C-AD05E88A4F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6A52B9-DD16-49AC-A2F6-9A004723CF0D}" type="pres">
      <dgm:prSet presAssocID="{4354BF09-B95F-4B4D-930C-AD05E88A4F16}" presName="cycle" presStyleCnt="0"/>
      <dgm:spPr/>
      <dgm:t>
        <a:bodyPr/>
        <a:lstStyle/>
        <a:p>
          <a:endParaRPr lang="en-US"/>
        </a:p>
      </dgm:t>
    </dgm:pt>
    <dgm:pt modelId="{311A4904-0F23-4AC7-89CB-9B8FECA9ADC7}" type="pres">
      <dgm:prSet presAssocID="{03001C4B-2DDD-47C9-B198-649DDF1226C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D97CC-07CB-4A2C-B4F2-962827B01E59}" type="pres">
      <dgm:prSet presAssocID="{3FCCD212-7D90-4D78-B1DA-8E1673C291E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ED52416-8643-4C77-81DA-7EB6F0D70E66}" type="pres">
      <dgm:prSet presAssocID="{ADD891CE-2E77-42C4-A607-CA0B2B84ED88}" presName="nodeFollowingNodes" presStyleLbl="node1" presStyleIdx="1" presStyleCnt="5" custRadScaleRad="113630" custRadScaleInc="83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6FBE2-2209-4DAD-9FF4-6F46AA658ED8}" type="pres">
      <dgm:prSet presAssocID="{771F60C9-4D98-4973-A4FB-B94D9A76A484}" presName="nodeFollowingNodes" presStyleLbl="node1" presStyleIdx="2" presStyleCnt="5" custRadScaleRad="111008" custRadScaleInc="-115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D3C51-B459-4B19-95D4-3CE8A6096000}" type="pres">
      <dgm:prSet presAssocID="{28BAAD09-8C15-4D82-91B0-FDE40363EA57}" presName="nodeFollowingNodes" presStyleLbl="node1" presStyleIdx="3" presStyleCnt="5" custRadScaleRad="105705" custRadScaleInc="27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3F575-46B2-4F09-A691-3CDF358EEC81}" type="pres">
      <dgm:prSet presAssocID="{8BCD92A5-358F-4F99-BA6C-C3D168A9638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474E6-EE5D-4BA9-9494-A022548912EF}" srcId="{4354BF09-B95F-4B4D-930C-AD05E88A4F16}" destId="{03001C4B-2DDD-47C9-B198-649DDF1226CA}" srcOrd="0" destOrd="0" parTransId="{2C02C777-1EA9-4D7A-BCD0-5C12FC09933B}" sibTransId="{3FCCD212-7D90-4D78-B1DA-8E1673C291E0}"/>
    <dgm:cxn modelId="{B68B1AB7-C9FB-46D7-A105-0257964475A6}" srcId="{4354BF09-B95F-4B4D-930C-AD05E88A4F16}" destId="{ADD891CE-2E77-42C4-A607-CA0B2B84ED88}" srcOrd="1" destOrd="0" parTransId="{B5A1B7F1-3EA5-4E60-A8A2-2B41B4177CE0}" sibTransId="{E2F5A70F-0538-4191-9B21-4A23B73A0A26}"/>
    <dgm:cxn modelId="{FD811C4C-6EA6-4F35-96C7-ABA7955DB1AE}" type="presOf" srcId="{3FCCD212-7D90-4D78-B1DA-8E1673C291E0}" destId="{902D97CC-07CB-4A2C-B4F2-962827B01E59}" srcOrd="0" destOrd="0" presId="urn:microsoft.com/office/officeart/2005/8/layout/cycle3"/>
    <dgm:cxn modelId="{52FE6EDB-EBC1-49F0-9625-B59B75DC006B}" type="presOf" srcId="{03001C4B-2DDD-47C9-B198-649DDF1226CA}" destId="{311A4904-0F23-4AC7-89CB-9B8FECA9ADC7}" srcOrd="0" destOrd="0" presId="urn:microsoft.com/office/officeart/2005/8/layout/cycle3"/>
    <dgm:cxn modelId="{2CC57AA0-5F6D-4742-8A17-0D1EE514BEBD}" type="presOf" srcId="{771F60C9-4D98-4973-A4FB-B94D9A76A484}" destId="{E886FBE2-2209-4DAD-9FF4-6F46AA658ED8}" srcOrd="0" destOrd="0" presId="urn:microsoft.com/office/officeart/2005/8/layout/cycle3"/>
    <dgm:cxn modelId="{A51AA26C-03F6-40A0-BEC0-354F9925D639}" type="presOf" srcId="{28BAAD09-8C15-4D82-91B0-FDE40363EA57}" destId="{0B7D3C51-B459-4B19-95D4-3CE8A6096000}" srcOrd="0" destOrd="0" presId="urn:microsoft.com/office/officeart/2005/8/layout/cycle3"/>
    <dgm:cxn modelId="{5FD43649-E5C3-4AA4-B595-A2E426747899}" type="presOf" srcId="{4354BF09-B95F-4B4D-930C-AD05E88A4F16}" destId="{8F41EAF5-34B5-4813-B444-1516B5F87475}" srcOrd="0" destOrd="0" presId="urn:microsoft.com/office/officeart/2005/8/layout/cycle3"/>
    <dgm:cxn modelId="{CEA4D66F-A7F1-4390-854F-ACE791EE6B94}" srcId="{4354BF09-B95F-4B4D-930C-AD05E88A4F16}" destId="{8BCD92A5-358F-4F99-BA6C-C3D168A96380}" srcOrd="4" destOrd="0" parTransId="{2102CE49-C855-46BE-90B5-F12FC5CF79BF}" sibTransId="{145E5C3D-151C-4C89-AEAB-06827D016AA6}"/>
    <dgm:cxn modelId="{DDC14234-E3C3-458D-9C8C-DF7B20D94306}" srcId="{4354BF09-B95F-4B4D-930C-AD05E88A4F16}" destId="{28BAAD09-8C15-4D82-91B0-FDE40363EA57}" srcOrd="3" destOrd="0" parTransId="{23F5AA4B-5A0C-46DA-A2EB-5E7C61E911DE}" sibTransId="{D1BD2A95-FF1A-4A30-A9B9-E8715592A239}"/>
    <dgm:cxn modelId="{5EA9DFA7-710A-48EB-9D91-6EBBBB7AFE29}" type="presOf" srcId="{8BCD92A5-358F-4F99-BA6C-C3D168A96380}" destId="{CC23F575-46B2-4F09-A691-3CDF358EEC81}" srcOrd="0" destOrd="0" presId="urn:microsoft.com/office/officeart/2005/8/layout/cycle3"/>
    <dgm:cxn modelId="{6F9A8F99-FAAF-4114-BA84-BCD306E148B2}" srcId="{4354BF09-B95F-4B4D-930C-AD05E88A4F16}" destId="{771F60C9-4D98-4973-A4FB-B94D9A76A484}" srcOrd="2" destOrd="0" parTransId="{1F97AB95-EEDD-429C-9E2A-F11B0AD24057}" sibTransId="{A94B05B5-746B-48B9-B9FF-11C3EE907A22}"/>
    <dgm:cxn modelId="{1B72474E-FA31-4852-85EF-6126EDF6F642}" type="presOf" srcId="{ADD891CE-2E77-42C4-A607-CA0B2B84ED88}" destId="{CED52416-8643-4C77-81DA-7EB6F0D70E66}" srcOrd="0" destOrd="0" presId="urn:microsoft.com/office/officeart/2005/8/layout/cycle3"/>
    <dgm:cxn modelId="{0F9FD44B-5B88-42A7-AA65-B3E9976BE5E1}" type="presParOf" srcId="{8F41EAF5-34B5-4813-B444-1516B5F87475}" destId="{CA6A52B9-DD16-49AC-A2F6-9A004723CF0D}" srcOrd="0" destOrd="0" presId="urn:microsoft.com/office/officeart/2005/8/layout/cycle3"/>
    <dgm:cxn modelId="{FF1F45E6-0D2B-4FA9-A5DF-C1D3057D7B3C}" type="presParOf" srcId="{CA6A52B9-DD16-49AC-A2F6-9A004723CF0D}" destId="{311A4904-0F23-4AC7-89CB-9B8FECA9ADC7}" srcOrd="0" destOrd="0" presId="urn:microsoft.com/office/officeart/2005/8/layout/cycle3"/>
    <dgm:cxn modelId="{971CAF2A-219C-474B-A8E1-788D8844D9D8}" type="presParOf" srcId="{CA6A52B9-DD16-49AC-A2F6-9A004723CF0D}" destId="{902D97CC-07CB-4A2C-B4F2-962827B01E59}" srcOrd="1" destOrd="0" presId="urn:microsoft.com/office/officeart/2005/8/layout/cycle3"/>
    <dgm:cxn modelId="{BA3C3146-659E-4169-A4EE-5356E31E5507}" type="presParOf" srcId="{CA6A52B9-DD16-49AC-A2F6-9A004723CF0D}" destId="{CED52416-8643-4C77-81DA-7EB6F0D70E66}" srcOrd="2" destOrd="0" presId="urn:microsoft.com/office/officeart/2005/8/layout/cycle3"/>
    <dgm:cxn modelId="{4863A2B8-E9A9-4E4E-A8AB-8163577EC8F5}" type="presParOf" srcId="{CA6A52B9-DD16-49AC-A2F6-9A004723CF0D}" destId="{E886FBE2-2209-4DAD-9FF4-6F46AA658ED8}" srcOrd="3" destOrd="0" presId="urn:microsoft.com/office/officeart/2005/8/layout/cycle3"/>
    <dgm:cxn modelId="{A48BD97F-9D5A-4630-925A-57D1450D95F4}" type="presParOf" srcId="{CA6A52B9-DD16-49AC-A2F6-9A004723CF0D}" destId="{0B7D3C51-B459-4B19-95D4-3CE8A6096000}" srcOrd="4" destOrd="0" presId="urn:microsoft.com/office/officeart/2005/8/layout/cycle3"/>
    <dgm:cxn modelId="{FDE9E489-6290-4FA4-85FD-5E33A4EEDB3A}" type="presParOf" srcId="{CA6A52B9-DD16-49AC-A2F6-9A004723CF0D}" destId="{CC23F575-46B2-4F09-A691-3CDF358EEC8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1F35B-7DCF-4429-946F-C10F1BA88E70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6D5947C-C006-4165-9170-1B3F52DEBDE7}">
      <dgm:prSet phldrT="[Text]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/>
            <a:t>Goal: Reduce Detention Admissions and </a:t>
          </a:r>
          <a:r>
            <a:rPr lang="en-US" b="1" dirty="0" err="1" smtClean="0"/>
            <a:t>Bednights</a:t>
          </a:r>
          <a:r>
            <a:rPr lang="en-US" b="1" dirty="0" smtClean="0"/>
            <a:t> for AA youth</a:t>
          </a:r>
          <a:endParaRPr lang="en-US" b="1" dirty="0"/>
        </a:p>
      </dgm:t>
    </dgm:pt>
    <dgm:pt modelId="{17DEE63D-CD2E-456C-9349-401BD70A8E2E}" type="parTrans" cxnId="{B194A065-C35D-4BB8-B80B-AF5A950DE0FE}">
      <dgm:prSet/>
      <dgm:spPr/>
      <dgm:t>
        <a:bodyPr/>
        <a:lstStyle/>
        <a:p>
          <a:endParaRPr lang="en-US"/>
        </a:p>
      </dgm:t>
    </dgm:pt>
    <dgm:pt modelId="{4263FCD8-BA1A-40E7-A299-62516C17E87A}" type="sibTrans" cxnId="{B194A065-C35D-4BB8-B80B-AF5A950DE0FE}">
      <dgm:prSet/>
      <dgm:spPr/>
      <dgm:t>
        <a:bodyPr/>
        <a:lstStyle/>
        <a:p>
          <a:endParaRPr lang="en-US"/>
        </a:p>
      </dgm:t>
    </dgm:pt>
    <dgm:pt modelId="{B23FD504-4602-4171-9418-4C0AA6379B6B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Reduce Failure to Appear Warrants</a:t>
          </a:r>
          <a:endParaRPr lang="en-US" dirty="0"/>
        </a:p>
      </dgm:t>
    </dgm:pt>
    <dgm:pt modelId="{0690A500-55AC-4DF8-9CBD-31F98E047191}" type="parTrans" cxnId="{4AC73D4F-B842-449B-B81E-2C4FBB485ECD}">
      <dgm:prSet/>
      <dgm:spPr/>
      <dgm:t>
        <a:bodyPr/>
        <a:lstStyle/>
        <a:p>
          <a:endParaRPr lang="en-US"/>
        </a:p>
      </dgm:t>
    </dgm:pt>
    <dgm:pt modelId="{510C54B8-68DD-4C9C-8D28-553F90E549D5}" type="sibTrans" cxnId="{4AC73D4F-B842-449B-B81E-2C4FBB485ECD}">
      <dgm:prSet/>
      <dgm:spPr/>
      <dgm:t>
        <a:bodyPr/>
        <a:lstStyle/>
        <a:p>
          <a:endParaRPr lang="en-US"/>
        </a:p>
      </dgm:t>
    </dgm:pt>
    <dgm:pt modelId="{8D51C890-1DF4-4AC6-9F3B-F4A7DFF37E8E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Reduce Probation Violations</a:t>
          </a:r>
          <a:endParaRPr lang="en-US" dirty="0"/>
        </a:p>
      </dgm:t>
    </dgm:pt>
    <dgm:pt modelId="{7CB6A8B7-5386-4B2A-85C1-B9F1012DFE82}" type="parTrans" cxnId="{F3887628-903B-4443-90FC-A8C06CDAAE80}">
      <dgm:prSet/>
      <dgm:spPr/>
      <dgm:t>
        <a:bodyPr/>
        <a:lstStyle/>
        <a:p>
          <a:endParaRPr lang="en-US"/>
        </a:p>
      </dgm:t>
    </dgm:pt>
    <dgm:pt modelId="{93650CDF-16CF-4873-9E9F-3398C208C521}" type="sibTrans" cxnId="{F3887628-903B-4443-90FC-A8C06CDAAE80}">
      <dgm:prSet/>
      <dgm:spPr/>
      <dgm:t>
        <a:bodyPr/>
        <a:lstStyle/>
        <a:p>
          <a:endParaRPr lang="en-US"/>
        </a:p>
      </dgm:t>
    </dgm:pt>
    <dgm:pt modelId="{3B1E1EC2-1115-408A-B872-6BC541F22F69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Reduce Parent Refusals</a:t>
          </a:r>
          <a:endParaRPr lang="en-US" dirty="0"/>
        </a:p>
      </dgm:t>
    </dgm:pt>
    <dgm:pt modelId="{41733BCC-F63A-4D16-BB83-0D0A6B4E5A4C}" type="parTrans" cxnId="{09F06A8C-F67C-4D5D-844F-1F2ECA61DF5F}">
      <dgm:prSet/>
      <dgm:spPr/>
      <dgm:t>
        <a:bodyPr/>
        <a:lstStyle/>
        <a:p>
          <a:endParaRPr lang="en-US"/>
        </a:p>
      </dgm:t>
    </dgm:pt>
    <dgm:pt modelId="{32C56F8A-5417-4E7C-B276-84FB02F199F3}" type="sibTrans" cxnId="{09F06A8C-F67C-4D5D-844F-1F2ECA61DF5F}">
      <dgm:prSet/>
      <dgm:spPr/>
      <dgm:t>
        <a:bodyPr/>
        <a:lstStyle/>
        <a:p>
          <a:endParaRPr lang="en-US"/>
        </a:p>
      </dgm:t>
    </dgm:pt>
    <dgm:pt modelId="{5B804600-9024-447A-8791-D641C4D66DF7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Increase Number Served in Alternatives to Detention</a:t>
          </a:r>
          <a:endParaRPr lang="en-US" dirty="0"/>
        </a:p>
      </dgm:t>
    </dgm:pt>
    <dgm:pt modelId="{F1460BDC-0D64-4AED-9C86-AE5FB4095316}" type="parTrans" cxnId="{254C143E-0A5C-4F4C-A06D-FBA1F7E5A3C4}">
      <dgm:prSet/>
      <dgm:spPr/>
      <dgm:t>
        <a:bodyPr/>
        <a:lstStyle/>
        <a:p>
          <a:endParaRPr lang="en-US"/>
        </a:p>
      </dgm:t>
    </dgm:pt>
    <dgm:pt modelId="{D04338ED-82EB-466F-B80E-17AFE9180B56}" type="sibTrans" cxnId="{254C143E-0A5C-4F4C-A06D-FBA1F7E5A3C4}">
      <dgm:prSet/>
      <dgm:spPr/>
      <dgm:t>
        <a:bodyPr/>
        <a:lstStyle/>
        <a:p>
          <a:endParaRPr lang="en-US"/>
        </a:p>
      </dgm:t>
    </dgm:pt>
    <dgm:pt modelId="{46B9F9CC-8AAA-440F-AFD4-7E0C295F7CF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Increase Number Served in ART</a:t>
          </a:r>
          <a:endParaRPr lang="en-US" dirty="0"/>
        </a:p>
      </dgm:t>
    </dgm:pt>
    <dgm:pt modelId="{3335C1B0-C8A8-4AC7-A659-7C516D4F5663}" type="parTrans" cxnId="{6BD0CE3A-674C-4AE1-8CB2-2D2D03D30476}">
      <dgm:prSet/>
      <dgm:spPr/>
      <dgm:t>
        <a:bodyPr/>
        <a:lstStyle/>
        <a:p>
          <a:endParaRPr lang="en-US"/>
        </a:p>
      </dgm:t>
    </dgm:pt>
    <dgm:pt modelId="{C7C79282-41DB-411D-847C-D4F389DC187A}" type="sibTrans" cxnId="{6BD0CE3A-674C-4AE1-8CB2-2D2D03D30476}">
      <dgm:prSet/>
      <dgm:spPr/>
      <dgm:t>
        <a:bodyPr/>
        <a:lstStyle/>
        <a:p>
          <a:endParaRPr lang="en-US"/>
        </a:p>
      </dgm:t>
    </dgm:pt>
    <dgm:pt modelId="{038778D2-3B79-4313-A424-E207E1DBF15C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Increased Number Served in FFT</a:t>
          </a:r>
          <a:endParaRPr lang="en-US" dirty="0"/>
        </a:p>
      </dgm:t>
    </dgm:pt>
    <dgm:pt modelId="{685FBFE5-62A6-479F-8E62-08E36D2286BA}" type="parTrans" cxnId="{9A01A042-6853-4398-9FD2-5993A8C74A29}">
      <dgm:prSet/>
      <dgm:spPr/>
      <dgm:t>
        <a:bodyPr/>
        <a:lstStyle/>
        <a:p>
          <a:endParaRPr lang="en-US"/>
        </a:p>
      </dgm:t>
    </dgm:pt>
    <dgm:pt modelId="{50770430-A1EC-4088-8A93-668CA72B647A}" type="sibTrans" cxnId="{9A01A042-6853-4398-9FD2-5993A8C74A29}">
      <dgm:prSet/>
      <dgm:spPr/>
      <dgm:t>
        <a:bodyPr/>
        <a:lstStyle/>
        <a:p>
          <a:endParaRPr lang="en-US"/>
        </a:p>
      </dgm:t>
    </dgm:pt>
    <dgm:pt modelId="{7E559384-4FD1-45DF-87FE-F071B012D0CC}" type="pres">
      <dgm:prSet presAssocID="{D391F35B-7DCF-4429-946F-C10F1BA88E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3C45BB-E04B-40CB-B8E5-1685097B34C1}" type="pres">
      <dgm:prSet presAssocID="{66D5947C-C006-4165-9170-1B3F52DEBDE7}" presName="centerShape" presStyleLbl="node0" presStyleIdx="0" presStyleCnt="1"/>
      <dgm:spPr/>
      <dgm:t>
        <a:bodyPr/>
        <a:lstStyle/>
        <a:p>
          <a:endParaRPr lang="en-US"/>
        </a:p>
      </dgm:t>
    </dgm:pt>
    <dgm:pt modelId="{A8E4A155-E724-496C-AA50-B5D87D106CE0}" type="pres">
      <dgm:prSet presAssocID="{0690A500-55AC-4DF8-9CBD-31F98E047191}" presName="Name9" presStyleLbl="parChTrans1D2" presStyleIdx="0" presStyleCnt="6"/>
      <dgm:spPr/>
      <dgm:t>
        <a:bodyPr/>
        <a:lstStyle/>
        <a:p>
          <a:endParaRPr lang="en-US"/>
        </a:p>
      </dgm:t>
    </dgm:pt>
    <dgm:pt modelId="{BB3CCA9D-6016-4A2C-BA76-FD868280A45A}" type="pres">
      <dgm:prSet presAssocID="{0690A500-55AC-4DF8-9CBD-31F98E04719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EE910F16-3A1B-4F62-A854-6862E93E04DD}" type="pres">
      <dgm:prSet presAssocID="{B23FD504-4602-4171-9418-4C0AA6379B6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69D1F-D969-43AA-A490-01656943BD8C}" type="pres">
      <dgm:prSet presAssocID="{7CB6A8B7-5386-4B2A-85C1-B9F1012DFE82}" presName="Name9" presStyleLbl="parChTrans1D2" presStyleIdx="1" presStyleCnt="6"/>
      <dgm:spPr/>
      <dgm:t>
        <a:bodyPr/>
        <a:lstStyle/>
        <a:p>
          <a:endParaRPr lang="en-US"/>
        </a:p>
      </dgm:t>
    </dgm:pt>
    <dgm:pt modelId="{3DBEED20-0870-44DB-BB17-2B0B63790FDA}" type="pres">
      <dgm:prSet presAssocID="{7CB6A8B7-5386-4B2A-85C1-B9F1012DFE8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309380F-0903-4472-84C4-6C83F233A146}" type="pres">
      <dgm:prSet presAssocID="{8D51C890-1DF4-4AC6-9F3B-F4A7DFF37E8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3C56E-F747-414E-A8AD-EA41C697868E}" type="pres">
      <dgm:prSet presAssocID="{41733BCC-F63A-4D16-BB83-0D0A6B4E5A4C}" presName="Name9" presStyleLbl="parChTrans1D2" presStyleIdx="2" presStyleCnt="6"/>
      <dgm:spPr/>
      <dgm:t>
        <a:bodyPr/>
        <a:lstStyle/>
        <a:p>
          <a:endParaRPr lang="en-US"/>
        </a:p>
      </dgm:t>
    </dgm:pt>
    <dgm:pt modelId="{FCE083A9-FE04-4548-87A8-C8C6DF930E5F}" type="pres">
      <dgm:prSet presAssocID="{41733BCC-F63A-4D16-BB83-0D0A6B4E5A4C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91E4EA8-87D5-49AE-B30C-B731EC473BCE}" type="pres">
      <dgm:prSet presAssocID="{3B1E1EC2-1115-408A-B872-6BC541F22F6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56FBA-A8EF-4F37-8358-ADC066FC9DF9}" type="pres">
      <dgm:prSet presAssocID="{685FBFE5-62A6-479F-8E62-08E36D2286BA}" presName="Name9" presStyleLbl="parChTrans1D2" presStyleIdx="3" presStyleCnt="6"/>
      <dgm:spPr/>
      <dgm:t>
        <a:bodyPr/>
        <a:lstStyle/>
        <a:p>
          <a:endParaRPr lang="en-US"/>
        </a:p>
      </dgm:t>
    </dgm:pt>
    <dgm:pt modelId="{30987F13-57A1-48AB-9B6C-E034816BDBBD}" type="pres">
      <dgm:prSet presAssocID="{685FBFE5-62A6-479F-8E62-08E36D2286BA}" presName="connTx" presStyleLbl="parChTrans1D2" presStyleIdx="3" presStyleCnt="6"/>
      <dgm:spPr/>
      <dgm:t>
        <a:bodyPr/>
        <a:lstStyle/>
        <a:p>
          <a:endParaRPr lang="en-US"/>
        </a:p>
      </dgm:t>
    </dgm:pt>
    <dgm:pt modelId="{FDBE2CF9-0002-43C3-9015-CFF757BB8C35}" type="pres">
      <dgm:prSet presAssocID="{038778D2-3B79-4313-A424-E207E1DBF15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3D0C0-293D-4317-ADEE-ADCC08F52CF2}" type="pres">
      <dgm:prSet presAssocID="{3335C1B0-C8A8-4AC7-A659-7C516D4F5663}" presName="Name9" presStyleLbl="parChTrans1D2" presStyleIdx="4" presStyleCnt="6"/>
      <dgm:spPr/>
      <dgm:t>
        <a:bodyPr/>
        <a:lstStyle/>
        <a:p>
          <a:endParaRPr lang="en-US"/>
        </a:p>
      </dgm:t>
    </dgm:pt>
    <dgm:pt modelId="{109BC427-B94B-4342-9CF5-0E6C89A3BE07}" type="pres">
      <dgm:prSet presAssocID="{3335C1B0-C8A8-4AC7-A659-7C516D4F566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45D032C-7AE8-4988-8EDF-E64395E9837E}" type="pres">
      <dgm:prSet presAssocID="{46B9F9CC-8AAA-440F-AFD4-7E0C295F7CF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B8F0E-60CC-46BA-84E1-C3EC2E35B8DE}" type="pres">
      <dgm:prSet presAssocID="{F1460BDC-0D64-4AED-9C86-AE5FB4095316}" presName="Name9" presStyleLbl="parChTrans1D2" presStyleIdx="5" presStyleCnt="6"/>
      <dgm:spPr/>
      <dgm:t>
        <a:bodyPr/>
        <a:lstStyle/>
        <a:p>
          <a:endParaRPr lang="en-US"/>
        </a:p>
      </dgm:t>
    </dgm:pt>
    <dgm:pt modelId="{DD7014D7-C402-49A0-8FA6-A5F739AF322A}" type="pres">
      <dgm:prSet presAssocID="{F1460BDC-0D64-4AED-9C86-AE5FB409531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CF8FEF8E-C399-47F0-B449-88E54627A2F0}" type="pres">
      <dgm:prSet presAssocID="{5B804600-9024-447A-8791-D641C4D66DF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C143E-0A5C-4F4C-A06D-FBA1F7E5A3C4}" srcId="{66D5947C-C006-4165-9170-1B3F52DEBDE7}" destId="{5B804600-9024-447A-8791-D641C4D66DF7}" srcOrd="5" destOrd="0" parTransId="{F1460BDC-0D64-4AED-9C86-AE5FB4095316}" sibTransId="{D04338ED-82EB-466F-B80E-17AFE9180B56}"/>
    <dgm:cxn modelId="{07BACFA0-DF9C-41A2-866A-399B7EC4D505}" type="presOf" srcId="{F1460BDC-0D64-4AED-9C86-AE5FB4095316}" destId="{80AB8F0E-60CC-46BA-84E1-C3EC2E35B8DE}" srcOrd="0" destOrd="0" presId="urn:microsoft.com/office/officeart/2005/8/layout/radial1"/>
    <dgm:cxn modelId="{4AC73D4F-B842-449B-B81E-2C4FBB485ECD}" srcId="{66D5947C-C006-4165-9170-1B3F52DEBDE7}" destId="{B23FD504-4602-4171-9418-4C0AA6379B6B}" srcOrd="0" destOrd="0" parTransId="{0690A500-55AC-4DF8-9CBD-31F98E047191}" sibTransId="{510C54B8-68DD-4C9C-8D28-553F90E549D5}"/>
    <dgm:cxn modelId="{3688C45F-B6C7-4504-B4A3-B4DCEBE57EA2}" type="presOf" srcId="{F1460BDC-0D64-4AED-9C86-AE5FB4095316}" destId="{DD7014D7-C402-49A0-8FA6-A5F739AF322A}" srcOrd="1" destOrd="0" presId="urn:microsoft.com/office/officeart/2005/8/layout/radial1"/>
    <dgm:cxn modelId="{E52F3051-6DDA-4C3E-BA9B-58C48BC3F3FC}" type="presOf" srcId="{D391F35B-7DCF-4429-946F-C10F1BA88E70}" destId="{7E559384-4FD1-45DF-87FE-F071B012D0CC}" srcOrd="0" destOrd="0" presId="urn:microsoft.com/office/officeart/2005/8/layout/radial1"/>
    <dgm:cxn modelId="{F7D1F526-AD2A-44DD-9875-CA96FE1C5F95}" type="presOf" srcId="{0690A500-55AC-4DF8-9CBD-31F98E047191}" destId="{A8E4A155-E724-496C-AA50-B5D87D106CE0}" srcOrd="0" destOrd="0" presId="urn:microsoft.com/office/officeart/2005/8/layout/radial1"/>
    <dgm:cxn modelId="{C17B6898-F80E-4877-ADE2-17B28559441B}" type="presOf" srcId="{685FBFE5-62A6-479F-8E62-08E36D2286BA}" destId="{F2456FBA-A8EF-4F37-8358-ADC066FC9DF9}" srcOrd="0" destOrd="0" presId="urn:microsoft.com/office/officeart/2005/8/layout/radial1"/>
    <dgm:cxn modelId="{A4B7901B-8A8D-4F1A-B572-D1451A3B6279}" type="presOf" srcId="{3335C1B0-C8A8-4AC7-A659-7C516D4F5663}" destId="{A413D0C0-293D-4317-ADEE-ADCC08F52CF2}" srcOrd="0" destOrd="0" presId="urn:microsoft.com/office/officeart/2005/8/layout/radial1"/>
    <dgm:cxn modelId="{02D72F1D-B954-4644-9FE2-9F822E71272B}" type="presOf" srcId="{66D5947C-C006-4165-9170-1B3F52DEBDE7}" destId="{413C45BB-E04B-40CB-B8E5-1685097B34C1}" srcOrd="0" destOrd="0" presId="urn:microsoft.com/office/officeart/2005/8/layout/radial1"/>
    <dgm:cxn modelId="{1A42FB89-41A5-4848-BB5B-230A4775B9EA}" type="presOf" srcId="{46B9F9CC-8AAA-440F-AFD4-7E0C295F7CF5}" destId="{445D032C-7AE8-4988-8EDF-E64395E9837E}" srcOrd="0" destOrd="0" presId="urn:microsoft.com/office/officeart/2005/8/layout/radial1"/>
    <dgm:cxn modelId="{4BF22D33-FAFB-46C0-ACAA-6F1E4FB763FC}" type="presOf" srcId="{038778D2-3B79-4313-A424-E207E1DBF15C}" destId="{FDBE2CF9-0002-43C3-9015-CFF757BB8C35}" srcOrd="0" destOrd="0" presId="urn:microsoft.com/office/officeart/2005/8/layout/radial1"/>
    <dgm:cxn modelId="{2C98B03F-3408-4920-84A6-989264EC1300}" type="presOf" srcId="{8D51C890-1DF4-4AC6-9F3B-F4A7DFF37E8E}" destId="{4309380F-0903-4472-84C4-6C83F233A146}" srcOrd="0" destOrd="0" presId="urn:microsoft.com/office/officeart/2005/8/layout/radial1"/>
    <dgm:cxn modelId="{0BF40EA7-778A-4761-98EA-CE3ACC6BF01A}" type="presOf" srcId="{B23FD504-4602-4171-9418-4C0AA6379B6B}" destId="{EE910F16-3A1B-4F62-A854-6862E93E04DD}" srcOrd="0" destOrd="0" presId="urn:microsoft.com/office/officeart/2005/8/layout/radial1"/>
    <dgm:cxn modelId="{B194A065-C35D-4BB8-B80B-AF5A950DE0FE}" srcId="{D391F35B-7DCF-4429-946F-C10F1BA88E70}" destId="{66D5947C-C006-4165-9170-1B3F52DEBDE7}" srcOrd="0" destOrd="0" parTransId="{17DEE63D-CD2E-456C-9349-401BD70A8E2E}" sibTransId="{4263FCD8-BA1A-40E7-A299-62516C17E87A}"/>
    <dgm:cxn modelId="{A110CE9A-420F-44E1-9F71-EE24E2D3D2E7}" type="presOf" srcId="{41733BCC-F63A-4D16-BB83-0D0A6B4E5A4C}" destId="{C153C56E-F747-414E-A8AD-EA41C697868E}" srcOrd="0" destOrd="0" presId="urn:microsoft.com/office/officeart/2005/8/layout/radial1"/>
    <dgm:cxn modelId="{6BD0CE3A-674C-4AE1-8CB2-2D2D03D30476}" srcId="{66D5947C-C006-4165-9170-1B3F52DEBDE7}" destId="{46B9F9CC-8AAA-440F-AFD4-7E0C295F7CF5}" srcOrd="4" destOrd="0" parTransId="{3335C1B0-C8A8-4AC7-A659-7C516D4F5663}" sibTransId="{C7C79282-41DB-411D-847C-D4F389DC187A}"/>
    <dgm:cxn modelId="{9A01A042-6853-4398-9FD2-5993A8C74A29}" srcId="{66D5947C-C006-4165-9170-1B3F52DEBDE7}" destId="{038778D2-3B79-4313-A424-E207E1DBF15C}" srcOrd="3" destOrd="0" parTransId="{685FBFE5-62A6-479F-8E62-08E36D2286BA}" sibTransId="{50770430-A1EC-4088-8A93-668CA72B647A}"/>
    <dgm:cxn modelId="{C4FB983B-088B-4955-A9FB-A24FB7014DDC}" type="presOf" srcId="{685FBFE5-62A6-479F-8E62-08E36D2286BA}" destId="{30987F13-57A1-48AB-9B6C-E034816BDBBD}" srcOrd="1" destOrd="0" presId="urn:microsoft.com/office/officeart/2005/8/layout/radial1"/>
    <dgm:cxn modelId="{BC2331F6-670E-4E1D-8689-302BEE5ABB1E}" type="presOf" srcId="{7CB6A8B7-5386-4B2A-85C1-B9F1012DFE82}" destId="{83969D1F-D969-43AA-A490-01656943BD8C}" srcOrd="0" destOrd="0" presId="urn:microsoft.com/office/officeart/2005/8/layout/radial1"/>
    <dgm:cxn modelId="{09F06A8C-F67C-4D5D-844F-1F2ECA61DF5F}" srcId="{66D5947C-C006-4165-9170-1B3F52DEBDE7}" destId="{3B1E1EC2-1115-408A-B872-6BC541F22F69}" srcOrd="2" destOrd="0" parTransId="{41733BCC-F63A-4D16-BB83-0D0A6B4E5A4C}" sibTransId="{32C56F8A-5417-4E7C-B276-84FB02F199F3}"/>
    <dgm:cxn modelId="{524B799B-BC37-4FA3-A88E-7F0A714AEC66}" type="presOf" srcId="{41733BCC-F63A-4D16-BB83-0D0A6B4E5A4C}" destId="{FCE083A9-FE04-4548-87A8-C8C6DF930E5F}" srcOrd="1" destOrd="0" presId="urn:microsoft.com/office/officeart/2005/8/layout/radial1"/>
    <dgm:cxn modelId="{E923845B-F8C4-4757-B051-77B39B9CA7C7}" type="presOf" srcId="{3335C1B0-C8A8-4AC7-A659-7C516D4F5663}" destId="{109BC427-B94B-4342-9CF5-0E6C89A3BE07}" srcOrd="1" destOrd="0" presId="urn:microsoft.com/office/officeart/2005/8/layout/radial1"/>
    <dgm:cxn modelId="{7057355D-D8C5-44EB-8C34-7607201A274A}" type="presOf" srcId="{7CB6A8B7-5386-4B2A-85C1-B9F1012DFE82}" destId="{3DBEED20-0870-44DB-BB17-2B0B63790FDA}" srcOrd="1" destOrd="0" presId="urn:microsoft.com/office/officeart/2005/8/layout/radial1"/>
    <dgm:cxn modelId="{F95B199F-D5B0-4444-96C2-BC45C1A5E2FF}" type="presOf" srcId="{3B1E1EC2-1115-408A-B872-6BC541F22F69}" destId="{F91E4EA8-87D5-49AE-B30C-B731EC473BCE}" srcOrd="0" destOrd="0" presId="urn:microsoft.com/office/officeart/2005/8/layout/radial1"/>
    <dgm:cxn modelId="{9CD78DE4-BA43-4F5A-BDCE-BC0FD90A086A}" type="presOf" srcId="{5B804600-9024-447A-8791-D641C4D66DF7}" destId="{CF8FEF8E-C399-47F0-B449-88E54627A2F0}" srcOrd="0" destOrd="0" presId="urn:microsoft.com/office/officeart/2005/8/layout/radial1"/>
    <dgm:cxn modelId="{5234449A-AC36-4CCE-A594-6D9F2B302BA4}" type="presOf" srcId="{0690A500-55AC-4DF8-9CBD-31F98E047191}" destId="{BB3CCA9D-6016-4A2C-BA76-FD868280A45A}" srcOrd="1" destOrd="0" presId="urn:microsoft.com/office/officeart/2005/8/layout/radial1"/>
    <dgm:cxn modelId="{F3887628-903B-4443-90FC-A8C06CDAAE80}" srcId="{66D5947C-C006-4165-9170-1B3F52DEBDE7}" destId="{8D51C890-1DF4-4AC6-9F3B-F4A7DFF37E8E}" srcOrd="1" destOrd="0" parTransId="{7CB6A8B7-5386-4B2A-85C1-B9F1012DFE82}" sibTransId="{93650CDF-16CF-4873-9E9F-3398C208C521}"/>
    <dgm:cxn modelId="{CF4D90C3-D075-43A2-B497-1948E89A27BE}" type="presParOf" srcId="{7E559384-4FD1-45DF-87FE-F071B012D0CC}" destId="{413C45BB-E04B-40CB-B8E5-1685097B34C1}" srcOrd="0" destOrd="0" presId="urn:microsoft.com/office/officeart/2005/8/layout/radial1"/>
    <dgm:cxn modelId="{28585D67-78A8-45A6-A961-D3CAB34F1400}" type="presParOf" srcId="{7E559384-4FD1-45DF-87FE-F071B012D0CC}" destId="{A8E4A155-E724-496C-AA50-B5D87D106CE0}" srcOrd="1" destOrd="0" presId="urn:microsoft.com/office/officeart/2005/8/layout/radial1"/>
    <dgm:cxn modelId="{9BA2C4E5-4D35-465A-8B10-5A8B02407B2F}" type="presParOf" srcId="{A8E4A155-E724-496C-AA50-B5D87D106CE0}" destId="{BB3CCA9D-6016-4A2C-BA76-FD868280A45A}" srcOrd="0" destOrd="0" presId="urn:microsoft.com/office/officeart/2005/8/layout/radial1"/>
    <dgm:cxn modelId="{1B72B3B0-8A5D-4733-AE55-987ADEE66886}" type="presParOf" srcId="{7E559384-4FD1-45DF-87FE-F071B012D0CC}" destId="{EE910F16-3A1B-4F62-A854-6862E93E04DD}" srcOrd="2" destOrd="0" presId="urn:microsoft.com/office/officeart/2005/8/layout/radial1"/>
    <dgm:cxn modelId="{E253FED4-882B-4239-BC19-112DA135EAD4}" type="presParOf" srcId="{7E559384-4FD1-45DF-87FE-F071B012D0CC}" destId="{83969D1F-D969-43AA-A490-01656943BD8C}" srcOrd="3" destOrd="0" presId="urn:microsoft.com/office/officeart/2005/8/layout/radial1"/>
    <dgm:cxn modelId="{D5D38FA1-D594-490A-9D97-7240AAB3053D}" type="presParOf" srcId="{83969D1F-D969-43AA-A490-01656943BD8C}" destId="{3DBEED20-0870-44DB-BB17-2B0B63790FDA}" srcOrd="0" destOrd="0" presId="urn:microsoft.com/office/officeart/2005/8/layout/radial1"/>
    <dgm:cxn modelId="{438D23EA-AABE-4BB7-9EAF-758363688CD8}" type="presParOf" srcId="{7E559384-4FD1-45DF-87FE-F071B012D0CC}" destId="{4309380F-0903-4472-84C4-6C83F233A146}" srcOrd="4" destOrd="0" presId="urn:microsoft.com/office/officeart/2005/8/layout/radial1"/>
    <dgm:cxn modelId="{2CB8E971-7331-4899-95C4-D250C1DDCB04}" type="presParOf" srcId="{7E559384-4FD1-45DF-87FE-F071B012D0CC}" destId="{C153C56E-F747-414E-A8AD-EA41C697868E}" srcOrd="5" destOrd="0" presId="urn:microsoft.com/office/officeart/2005/8/layout/radial1"/>
    <dgm:cxn modelId="{C12CED7C-8FA0-4BDE-BC3B-67F85A30FBAE}" type="presParOf" srcId="{C153C56E-F747-414E-A8AD-EA41C697868E}" destId="{FCE083A9-FE04-4548-87A8-C8C6DF930E5F}" srcOrd="0" destOrd="0" presId="urn:microsoft.com/office/officeart/2005/8/layout/radial1"/>
    <dgm:cxn modelId="{7877231F-6AFD-4F20-BD53-F3CDC8185168}" type="presParOf" srcId="{7E559384-4FD1-45DF-87FE-F071B012D0CC}" destId="{F91E4EA8-87D5-49AE-B30C-B731EC473BCE}" srcOrd="6" destOrd="0" presId="urn:microsoft.com/office/officeart/2005/8/layout/radial1"/>
    <dgm:cxn modelId="{7D4F5827-760D-4942-8682-3CB719A938DD}" type="presParOf" srcId="{7E559384-4FD1-45DF-87FE-F071B012D0CC}" destId="{F2456FBA-A8EF-4F37-8358-ADC066FC9DF9}" srcOrd="7" destOrd="0" presId="urn:microsoft.com/office/officeart/2005/8/layout/radial1"/>
    <dgm:cxn modelId="{CBE9CBB9-83BF-4822-A863-BC9D6D691713}" type="presParOf" srcId="{F2456FBA-A8EF-4F37-8358-ADC066FC9DF9}" destId="{30987F13-57A1-48AB-9B6C-E034816BDBBD}" srcOrd="0" destOrd="0" presId="urn:microsoft.com/office/officeart/2005/8/layout/radial1"/>
    <dgm:cxn modelId="{9EE0A636-C4AF-4612-B145-D94DA0DA224E}" type="presParOf" srcId="{7E559384-4FD1-45DF-87FE-F071B012D0CC}" destId="{FDBE2CF9-0002-43C3-9015-CFF757BB8C35}" srcOrd="8" destOrd="0" presId="urn:microsoft.com/office/officeart/2005/8/layout/radial1"/>
    <dgm:cxn modelId="{FFB3CF3E-0CC2-46C1-91AE-5C0D32649A5C}" type="presParOf" srcId="{7E559384-4FD1-45DF-87FE-F071B012D0CC}" destId="{A413D0C0-293D-4317-ADEE-ADCC08F52CF2}" srcOrd="9" destOrd="0" presId="urn:microsoft.com/office/officeart/2005/8/layout/radial1"/>
    <dgm:cxn modelId="{BCEC9847-8C0B-4831-9A7A-20B3FC990941}" type="presParOf" srcId="{A413D0C0-293D-4317-ADEE-ADCC08F52CF2}" destId="{109BC427-B94B-4342-9CF5-0E6C89A3BE07}" srcOrd="0" destOrd="0" presId="urn:microsoft.com/office/officeart/2005/8/layout/radial1"/>
    <dgm:cxn modelId="{EDAE7C09-D79D-43D7-9474-C1C539DE0886}" type="presParOf" srcId="{7E559384-4FD1-45DF-87FE-F071B012D0CC}" destId="{445D032C-7AE8-4988-8EDF-E64395E9837E}" srcOrd="10" destOrd="0" presId="urn:microsoft.com/office/officeart/2005/8/layout/radial1"/>
    <dgm:cxn modelId="{B8210466-FB40-4246-8746-16F87C36045C}" type="presParOf" srcId="{7E559384-4FD1-45DF-87FE-F071B012D0CC}" destId="{80AB8F0E-60CC-46BA-84E1-C3EC2E35B8DE}" srcOrd="11" destOrd="0" presId="urn:microsoft.com/office/officeart/2005/8/layout/radial1"/>
    <dgm:cxn modelId="{D668C066-4DEE-4D99-8B90-6D8796344B92}" type="presParOf" srcId="{80AB8F0E-60CC-46BA-84E1-C3EC2E35B8DE}" destId="{DD7014D7-C402-49A0-8FA6-A5F739AF322A}" srcOrd="0" destOrd="0" presId="urn:microsoft.com/office/officeart/2005/8/layout/radial1"/>
    <dgm:cxn modelId="{381002BA-2E90-4EE1-B5EB-85E9895ED560}" type="presParOf" srcId="{7E559384-4FD1-45DF-87FE-F071B012D0CC}" destId="{CF8FEF8E-C399-47F0-B449-88E54627A2F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41AE44E4-B089-40F1-9453-473908A01BA5}" type="datetimeFigureOut">
              <a:rPr lang="en-US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7E89757-BB39-4061-9900-49B71A1FA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471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099D99AF-7D93-4284-B768-6F477F3470A4}" type="datetimeFigureOut">
              <a:rPr lang="en-US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79DE1F0F-71F7-4EE3-9CA2-287518CAB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048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E1F0F-71F7-4EE3-9CA2-287518CAB6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66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E1F0F-71F7-4EE3-9CA2-287518CAB6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83260" y="6556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0BB2B4-4701-48B9-8208-D2CF61A362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9F42A-33D5-4FA5-8C9A-A9E5F213C505}" type="datetime1">
              <a:rPr lang="en-US" smtClean="0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983260" y="6556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0BB2B4-4701-48B9-8208-D2CF61A362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pPr>
              <a:defRPr/>
            </a:pPr>
            <a:fld id="{06F2A106-C676-4B38-8A9D-965B4AAF9D0A}" type="datetime1">
              <a:rPr lang="en-US" smtClean="0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83260" y="6556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0BB2B4-4701-48B9-8208-D2CF61A362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E0D90B-CC59-4737-B8C3-57A6AAC4B1A0}" type="datetime1">
              <a:rPr lang="en-US" smtClean="0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83260" y="6556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0BB2B4-4701-48B9-8208-D2CF61A362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9F829-21D9-45B3-A308-94B9BD8A0EA6}" type="datetime1">
              <a:rPr lang="en-US" smtClean="0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83260" y="6556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0BB2B4-4701-48B9-8208-D2CF61A362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06A6BC-3AAE-49E3-916E-61885604E403}" type="datetime1">
              <a:rPr lang="en-US" smtClean="0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983260" y="6556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0BB2B4-4701-48B9-8208-D2CF61A362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C2007-63E3-4B7A-A469-0164300ABD5A}" type="datetime1">
              <a:rPr lang="en-US" smtClean="0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983260" y="6556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0BB2B4-4701-48B9-8208-D2CF61A362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42E38-82D1-4F87-BC63-4B796A2DEB20}" type="datetime1">
              <a:rPr lang="en-US" smtClean="0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983260" y="6556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0BB2B4-4701-48B9-8208-D2CF61A362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6A59E-4C23-4D7D-BF22-831DB4A7F47D}" type="datetime1">
              <a:rPr lang="en-US" smtClean="0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83260" y="6556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0BB2B4-4701-48B9-8208-D2CF61A362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CA0EC1-4E26-47D5-B8F4-5A5901E6E4EC}" type="datetime1">
              <a:rPr lang="en-US" smtClean="0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983260" y="6556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0BB2B4-4701-48B9-8208-D2CF61A362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26925-277F-4D35-8A7C-067F0FB27BCB}" type="datetime1">
              <a:rPr lang="en-US" smtClean="0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983260" y="6556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0BB2B4-4701-48B9-8208-D2CF61A362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68FB3031-F69D-4A06-8A64-555A7CE4B017}" type="datetime1">
              <a:rPr lang="en-US" smtClean="0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tbohl@co.pierce.wa.u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 w="5000" cmpd="sng">
                  <a:solidFill>
                    <a:srgbClr val="0070C0"/>
                  </a:solidFill>
                  <a:prstDash val="solid"/>
                </a:ln>
              </a:rPr>
              <a:t>Pierce County Juvenile Court</a:t>
            </a:r>
            <a:endParaRPr lang="en-US" dirty="0">
              <a:ln w="5000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Disproportionate Minority Confinement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559859"/>
            <a:ext cx="4045324" cy="463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64022939"/>
              </p:ext>
            </p:extLst>
          </p:nvPr>
        </p:nvGraphicFramePr>
        <p:xfrm>
          <a:off x="134471" y="1600200"/>
          <a:ext cx="3980329" cy="45585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1369"/>
                <a:gridCol w="777240"/>
                <a:gridCol w="777240"/>
                <a:gridCol w="777240"/>
                <a:gridCol w="777240"/>
              </a:tblGrid>
              <a:tr h="75975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/>
                </a:tc>
              </a:tr>
              <a:tr h="759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Caucasian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</a:tr>
              <a:tr h="759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African American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</a:tr>
              <a:tr h="759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Hispanic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</a:tr>
              <a:tr h="759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Asian/P.I.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/>
                </a:tc>
              </a:tr>
              <a:tr h="759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Native American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99093967"/>
              </p:ext>
            </p:extLst>
          </p:nvPr>
        </p:nvGraphicFramePr>
        <p:xfrm>
          <a:off x="4267200" y="1546412"/>
          <a:ext cx="4724400" cy="465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sz="4000" dirty="0" smtClean="0"/>
              <a:t>Average Length of Stay in Detention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6934200" cy="730250"/>
          </a:xfrm>
        </p:spPr>
        <p:txBody>
          <a:bodyPr/>
          <a:lstStyle/>
          <a:p>
            <a:r>
              <a:rPr lang="en-US" sz="1600" dirty="0" smtClean="0"/>
              <a:t> </a:t>
            </a:r>
            <a:r>
              <a:rPr lang="en-US" sz="3200" dirty="0" smtClean="0"/>
              <a:t>African American youth are: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919"/>
            <a:ext cx="8229600" cy="4267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Referred at a rate that is </a:t>
            </a:r>
            <a:r>
              <a:rPr lang="en-US" sz="2000" b="1" u="sng" dirty="0" smtClean="0"/>
              <a:t>2.5</a:t>
            </a:r>
            <a:r>
              <a:rPr lang="en-US" sz="2000" dirty="0" smtClean="0"/>
              <a:t> times higher than the rate of Caucasian youth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Brought to detention at a rate that is </a:t>
            </a:r>
            <a:r>
              <a:rPr lang="en-US" sz="2000" b="1" u="sng" dirty="0" smtClean="0"/>
              <a:t>3.4</a:t>
            </a:r>
            <a:r>
              <a:rPr lang="en-US" sz="2000" dirty="0" smtClean="0"/>
              <a:t> times higher than Caucasian youth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Detained at a rate that is </a:t>
            </a:r>
            <a:r>
              <a:rPr lang="en-US" sz="2000" b="1" u="sng" dirty="0" smtClean="0"/>
              <a:t>3.6</a:t>
            </a:r>
            <a:r>
              <a:rPr lang="en-US" sz="2000" dirty="0" smtClean="0"/>
              <a:t> times higher than Caucasian youth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Detained for a high DRAI score (over 10) at a rate that is </a:t>
            </a:r>
            <a:r>
              <a:rPr lang="en-US" sz="2000" b="1" u="sng" dirty="0" smtClean="0"/>
              <a:t>5.9</a:t>
            </a:r>
            <a:r>
              <a:rPr lang="en-US" sz="2000" dirty="0" smtClean="0"/>
              <a:t> times more than Caucasian youth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Booked into detention for a B+ felony of higher at a rate that is </a:t>
            </a:r>
            <a:r>
              <a:rPr lang="en-US" sz="2000" b="1" u="sng" dirty="0" smtClean="0"/>
              <a:t>3.5</a:t>
            </a:r>
            <a:r>
              <a:rPr lang="en-US" sz="2000" dirty="0" smtClean="0"/>
              <a:t> times higher than Caucasian youth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Committed to JRA at a rate that is </a:t>
            </a:r>
            <a:r>
              <a:rPr lang="en-US" sz="2000" b="1" u="sng" dirty="0" smtClean="0"/>
              <a:t>5.2</a:t>
            </a:r>
            <a:r>
              <a:rPr lang="en-US" sz="2000" dirty="0" smtClean="0"/>
              <a:t> times higher than Caucasian youth</a:t>
            </a:r>
          </a:p>
          <a:p>
            <a:pPr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 smtClean="0"/>
              <a:t>								(2009 data)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4424"/>
            <a:ext cx="3886200" cy="914400"/>
          </a:xfrm>
        </p:spPr>
        <p:txBody>
          <a:bodyPr/>
          <a:lstStyle/>
          <a:p>
            <a:r>
              <a:rPr lang="en-US" sz="4000" dirty="0" smtClean="0"/>
              <a:t>What we know</a:t>
            </a:r>
            <a:endParaRPr lang="en-US" sz="4000" dirty="0"/>
          </a:p>
        </p:txBody>
      </p:sp>
      <p:pic>
        <p:nvPicPr>
          <p:cNvPr id="5" name="Content Placeholder 3" descr="090926025827_sp_castra_getty_226bx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77000" y="304800"/>
            <a:ext cx="21526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424360" y="5714997"/>
            <a:ext cx="485774" cy="5303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62744" y="4067170"/>
            <a:ext cx="485774" cy="5303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 Reaction</a:t>
            </a:r>
          </a:p>
        </p:txBody>
      </p:sp>
      <p:pic>
        <p:nvPicPr>
          <p:cNvPr id="15364" name="Picture 2" descr="C:\Documents and Settings\kwillia\Local Settings\Temporary Internet Files\Content.IE5\GBBPKFNT\MP9004430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1600200"/>
            <a:ext cx="81057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2964059"/>
              </p:ext>
            </p:extLst>
          </p:nvPr>
        </p:nvGraphicFramePr>
        <p:xfrm>
          <a:off x="457200" y="1600200"/>
          <a:ext cx="7467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JDAI in Pierce County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077200" cy="1143000"/>
          </a:xfrm>
        </p:spPr>
        <p:txBody>
          <a:bodyPr/>
          <a:lstStyle/>
          <a:p>
            <a:r>
              <a:rPr lang="en-US" sz="4000" dirty="0" smtClean="0"/>
              <a:t>Detention Risk Assessments, 2009</a:t>
            </a:r>
            <a:endParaRPr lang="en-US" sz="4000" dirty="0"/>
          </a:p>
        </p:txBody>
      </p:sp>
      <p:sp>
        <p:nvSpPr>
          <p:cNvPr id="3205" name="Rectangle 1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381000" y="900953"/>
            <a:ext cx="8382000" cy="5943600"/>
            <a:chOff x="0" y="0"/>
            <a:chExt cx="11096" cy="8640"/>
          </a:xfrm>
        </p:grpSpPr>
        <p:sp>
          <p:nvSpPr>
            <p:cNvPr id="3204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1096" cy="864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203" name="Rectangle 131"/>
            <p:cNvSpPr>
              <a:spLocks noChangeArrowheads="1"/>
            </p:cNvSpPr>
            <p:nvPr/>
          </p:nvSpPr>
          <p:spPr bwMode="auto">
            <a:xfrm>
              <a:off x="303" y="803"/>
              <a:ext cx="3402" cy="850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3202" name="Rectangle 130"/>
            <p:cNvSpPr>
              <a:spLocks noChangeArrowheads="1"/>
            </p:cNvSpPr>
            <p:nvPr/>
          </p:nvSpPr>
          <p:spPr bwMode="auto">
            <a:xfrm>
              <a:off x="303" y="803"/>
              <a:ext cx="3402" cy="85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201" name="Rectangle 129"/>
            <p:cNvSpPr>
              <a:spLocks noChangeArrowheads="1"/>
            </p:cNvSpPr>
            <p:nvPr/>
          </p:nvSpPr>
          <p:spPr bwMode="auto">
            <a:xfrm>
              <a:off x="1731" y="1002"/>
              <a:ext cx="51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Detain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0" name="Rectangle 128"/>
            <p:cNvSpPr>
              <a:spLocks noChangeArrowheads="1"/>
            </p:cNvSpPr>
            <p:nvPr/>
          </p:nvSpPr>
          <p:spPr bwMode="auto">
            <a:xfrm>
              <a:off x="1793" y="1229"/>
              <a:ext cx="37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2136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3988" y="804"/>
              <a:ext cx="3402" cy="850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98" name="Rectangle 126"/>
            <p:cNvSpPr>
              <a:spLocks noChangeArrowheads="1"/>
            </p:cNvSpPr>
            <p:nvPr/>
          </p:nvSpPr>
          <p:spPr bwMode="auto">
            <a:xfrm>
              <a:off x="3988" y="804"/>
              <a:ext cx="3402" cy="85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97" name="Rectangle 125"/>
            <p:cNvSpPr>
              <a:spLocks noChangeArrowheads="1"/>
            </p:cNvSpPr>
            <p:nvPr/>
          </p:nvSpPr>
          <p:spPr bwMode="auto">
            <a:xfrm>
              <a:off x="4386" y="1002"/>
              <a:ext cx="200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Release with Conditions 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6" name="Rectangle 124"/>
            <p:cNvSpPr>
              <a:spLocks noChangeArrowheads="1"/>
            </p:cNvSpPr>
            <p:nvPr/>
          </p:nvSpPr>
          <p:spPr bwMode="auto">
            <a:xfrm>
              <a:off x="6467" y="1002"/>
              <a:ext cx="4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5" name="Rectangle 123"/>
            <p:cNvSpPr>
              <a:spLocks noChangeArrowheads="1"/>
            </p:cNvSpPr>
            <p:nvPr/>
          </p:nvSpPr>
          <p:spPr bwMode="auto">
            <a:xfrm>
              <a:off x="6529" y="1002"/>
              <a:ext cx="35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PRR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4" name="Rectangle 122"/>
            <p:cNvSpPr>
              <a:spLocks noChangeArrowheads="1"/>
            </p:cNvSpPr>
            <p:nvPr/>
          </p:nvSpPr>
          <p:spPr bwMode="auto">
            <a:xfrm flipH="1">
              <a:off x="6895" y="997"/>
              <a:ext cx="6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3" name="Rectangle 121"/>
            <p:cNvSpPr>
              <a:spLocks noChangeArrowheads="1"/>
            </p:cNvSpPr>
            <p:nvPr/>
          </p:nvSpPr>
          <p:spPr bwMode="auto">
            <a:xfrm>
              <a:off x="5531" y="1229"/>
              <a:ext cx="28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332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2" name="Rectangle 120"/>
            <p:cNvSpPr>
              <a:spLocks noChangeArrowheads="1"/>
            </p:cNvSpPr>
            <p:nvPr/>
          </p:nvSpPr>
          <p:spPr bwMode="auto">
            <a:xfrm>
              <a:off x="7674" y="804"/>
              <a:ext cx="3401" cy="850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91" name="Rectangle 119"/>
            <p:cNvSpPr>
              <a:spLocks noChangeArrowheads="1"/>
            </p:cNvSpPr>
            <p:nvPr/>
          </p:nvSpPr>
          <p:spPr bwMode="auto">
            <a:xfrm>
              <a:off x="7674" y="804"/>
              <a:ext cx="3401" cy="85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90" name="Rectangle 118"/>
            <p:cNvSpPr>
              <a:spLocks noChangeArrowheads="1"/>
            </p:cNvSpPr>
            <p:nvPr/>
          </p:nvSpPr>
          <p:spPr bwMode="auto">
            <a:xfrm>
              <a:off x="9028" y="1002"/>
              <a:ext cx="63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Release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9" name="Rectangle 117"/>
            <p:cNvSpPr>
              <a:spLocks noChangeArrowheads="1"/>
            </p:cNvSpPr>
            <p:nvPr/>
          </p:nvSpPr>
          <p:spPr bwMode="auto">
            <a:xfrm>
              <a:off x="9217" y="1229"/>
              <a:ext cx="28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412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7" name="Rectangle 115"/>
            <p:cNvSpPr>
              <a:spLocks noChangeArrowheads="1"/>
            </p:cNvSpPr>
            <p:nvPr/>
          </p:nvSpPr>
          <p:spPr bwMode="auto">
            <a:xfrm>
              <a:off x="5422" y="59"/>
              <a:ext cx="3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6" name="Rectangle 114"/>
            <p:cNvSpPr>
              <a:spLocks noChangeArrowheads="1"/>
            </p:cNvSpPr>
            <p:nvPr/>
          </p:nvSpPr>
          <p:spPr bwMode="auto">
            <a:xfrm>
              <a:off x="5595" y="59"/>
              <a:ext cx="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4" name="Rectangle 112"/>
            <p:cNvSpPr>
              <a:spLocks noChangeArrowheads="1"/>
            </p:cNvSpPr>
            <p:nvPr/>
          </p:nvSpPr>
          <p:spPr bwMode="auto">
            <a:xfrm>
              <a:off x="20" y="2220"/>
              <a:ext cx="1984" cy="851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83" name="Rectangle 111"/>
            <p:cNvSpPr>
              <a:spLocks noChangeArrowheads="1"/>
            </p:cNvSpPr>
            <p:nvPr/>
          </p:nvSpPr>
          <p:spPr bwMode="auto">
            <a:xfrm>
              <a:off x="20" y="2220"/>
              <a:ext cx="1984" cy="851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82" name="Rectangle 110"/>
            <p:cNvSpPr>
              <a:spLocks noChangeArrowheads="1"/>
            </p:cNvSpPr>
            <p:nvPr/>
          </p:nvSpPr>
          <p:spPr bwMode="auto">
            <a:xfrm>
              <a:off x="361" y="2420"/>
              <a:ext cx="123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High RAI Score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1" name="Rectangle 109"/>
            <p:cNvSpPr>
              <a:spLocks noChangeArrowheads="1"/>
            </p:cNvSpPr>
            <p:nvPr/>
          </p:nvSpPr>
          <p:spPr bwMode="auto">
            <a:xfrm>
              <a:off x="854" y="2647"/>
              <a:ext cx="37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479  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" name="Rectangle 108"/>
            <p:cNvSpPr>
              <a:spLocks noChangeArrowheads="1"/>
            </p:cNvSpPr>
            <p:nvPr/>
          </p:nvSpPr>
          <p:spPr bwMode="auto">
            <a:xfrm>
              <a:off x="2146" y="2221"/>
              <a:ext cx="1984" cy="851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auto">
            <a:xfrm>
              <a:off x="2146" y="2221"/>
              <a:ext cx="1984" cy="851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78" name="Rectangle 106"/>
            <p:cNvSpPr>
              <a:spLocks noChangeArrowheads="1"/>
            </p:cNvSpPr>
            <p:nvPr/>
          </p:nvSpPr>
          <p:spPr bwMode="auto">
            <a:xfrm>
              <a:off x="2266" y="2420"/>
              <a:ext cx="38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Low 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7" name="Rectangle 105"/>
            <p:cNvSpPr>
              <a:spLocks noChangeArrowheads="1"/>
            </p:cNvSpPr>
            <p:nvPr/>
          </p:nvSpPr>
          <p:spPr bwMode="auto">
            <a:xfrm>
              <a:off x="2666" y="2420"/>
              <a:ext cx="17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&amp; 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2844" y="2420"/>
              <a:ext cx="109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Moderate RAI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2927" y="2647"/>
              <a:ext cx="37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1395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4" name="Freeform 102"/>
            <p:cNvSpPr>
              <a:spLocks/>
            </p:cNvSpPr>
            <p:nvPr/>
          </p:nvSpPr>
          <p:spPr bwMode="auto">
            <a:xfrm>
              <a:off x="1078" y="1653"/>
              <a:ext cx="926" cy="531"/>
            </a:xfrm>
            <a:custGeom>
              <a:avLst/>
              <a:gdLst/>
              <a:ahLst/>
              <a:cxnLst>
                <a:cxn ang="0">
                  <a:pos x="1852" y="0"/>
                </a:cxn>
                <a:cxn ang="0">
                  <a:pos x="0" y="1060"/>
                </a:cxn>
                <a:cxn ang="0">
                  <a:pos x="0" y="1060"/>
                </a:cxn>
              </a:cxnLst>
              <a:rect l="0" t="0" r="r" b="b"/>
              <a:pathLst>
                <a:path w="1852" h="1060">
                  <a:moveTo>
                    <a:pt x="1852" y="0"/>
                  </a:moveTo>
                  <a:lnTo>
                    <a:pt x="0" y="1060"/>
                  </a:lnTo>
                </a:path>
              </a:pathLst>
            </a:custGeom>
            <a:noFill/>
            <a:ln w="4">
              <a:solidFill>
                <a:srgbClr val="4677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73" name="Freeform 101"/>
            <p:cNvSpPr>
              <a:spLocks/>
            </p:cNvSpPr>
            <p:nvPr/>
          </p:nvSpPr>
          <p:spPr bwMode="auto">
            <a:xfrm>
              <a:off x="1012" y="2140"/>
              <a:ext cx="97" cy="8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0" y="161"/>
                </a:cxn>
                <a:cxn ang="0">
                  <a:pos x="195" y="152"/>
                </a:cxn>
                <a:cxn ang="0">
                  <a:pos x="108" y="0"/>
                </a:cxn>
              </a:cxnLst>
              <a:rect l="0" t="0" r="r" b="b"/>
              <a:pathLst>
                <a:path w="195" h="161">
                  <a:moveTo>
                    <a:pt x="108" y="0"/>
                  </a:moveTo>
                  <a:lnTo>
                    <a:pt x="0" y="161"/>
                  </a:lnTo>
                  <a:lnTo>
                    <a:pt x="195" y="15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677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72" name="Freeform 100"/>
            <p:cNvSpPr>
              <a:spLocks/>
            </p:cNvSpPr>
            <p:nvPr/>
          </p:nvSpPr>
          <p:spPr bwMode="auto">
            <a:xfrm>
              <a:off x="2004" y="1653"/>
              <a:ext cx="1066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32" y="1066"/>
                </a:cxn>
                <a:cxn ang="0">
                  <a:pos x="2132" y="1066"/>
                </a:cxn>
              </a:cxnLst>
              <a:rect l="0" t="0" r="r" b="b"/>
              <a:pathLst>
                <a:path w="2132" h="1066">
                  <a:moveTo>
                    <a:pt x="0" y="0"/>
                  </a:moveTo>
                  <a:lnTo>
                    <a:pt x="2132" y="1066"/>
                  </a:lnTo>
                </a:path>
              </a:pathLst>
            </a:custGeom>
            <a:noFill/>
            <a:ln w="4">
              <a:solidFill>
                <a:srgbClr val="4677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71" name="Freeform 99"/>
            <p:cNvSpPr>
              <a:spLocks/>
            </p:cNvSpPr>
            <p:nvPr/>
          </p:nvSpPr>
          <p:spPr bwMode="auto">
            <a:xfrm>
              <a:off x="3041" y="2143"/>
              <a:ext cx="97" cy="7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95" y="155"/>
                </a:cxn>
                <a:cxn ang="0">
                  <a:pos x="0" y="155"/>
                </a:cxn>
                <a:cxn ang="0">
                  <a:pos x="78" y="0"/>
                </a:cxn>
              </a:cxnLst>
              <a:rect l="0" t="0" r="r" b="b"/>
              <a:pathLst>
                <a:path w="195" h="155">
                  <a:moveTo>
                    <a:pt x="78" y="0"/>
                  </a:moveTo>
                  <a:lnTo>
                    <a:pt x="195" y="155"/>
                  </a:lnTo>
                  <a:lnTo>
                    <a:pt x="0" y="15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4677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70" name="Rectangle 98"/>
            <p:cNvSpPr>
              <a:spLocks noChangeArrowheads="1"/>
            </p:cNvSpPr>
            <p:nvPr/>
          </p:nvSpPr>
          <p:spPr bwMode="auto">
            <a:xfrm>
              <a:off x="2146" y="3498"/>
              <a:ext cx="1984" cy="850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69" name="Rectangle 97"/>
            <p:cNvSpPr>
              <a:spLocks noChangeArrowheads="1"/>
            </p:cNvSpPr>
            <p:nvPr/>
          </p:nvSpPr>
          <p:spPr bwMode="auto">
            <a:xfrm>
              <a:off x="2146" y="3498"/>
              <a:ext cx="1984" cy="85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2618" y="3611"/>
              <a:ext cx="100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Policy</a:t>
              </a: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Holds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>
              <a:off x="2535" y="3837"/>
              <a:ext cx="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6" name="Rectangle 94"/>
            <p:cNvSpPr>
              <a:spLocks noChangeArrowheads="1"/>
            </p:cNvSpPr>
            <p:nvPr/>
          </p:nvSpPr>
          <p:spPr bwMode="auto">
            <a:xfrm>
              <a:off x="2421" y="3877"/>
              <a:ext cx="153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(Special Detention)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3694" y="3877"/>
              <a:ext cx="61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2925" y="4098"/>
              <a:ext cx="28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736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3" name="Freeform 91"/>
            <p:cNvSpPr>
              <a:spLocks/>
            </p:cNvSpPr>
            <p:nvPr/>
          </p:nvSpPr>
          <p:spPr bwMode="auto">
            <a:xfrm>
              <a:off x="3138" y="3071"/>
              <a:ext cx="1" cy="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99"/>
                </a:cxn>
                <a:cxn ang="0">
                  <a:pos x="0" y="699"/>
                </a:cxn>
              </a:cxnLst>
              <a:rect l="0" t="0" r="r" b="b"/>
              <a:pathLst>
                <a:path h="699">
                  <a:moveTo>
                    <a:pt x="0" y="0"/>
                  </a:moveTo>
                  <a:lnTo>
                    <a:pt x="0" y="699"/>
                  </a:lnTo>
                </a:path>
              </a:pathLst>
            </a:custGeom>
            <a:noFill/>
            <a:ln w="4">
              <a:solidFill>
                <a:srgbClr val="4677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62" name="Freeform 90"/>
            <p:cNvSpPr>
              <a:spLocks/>
            </p:cNvSpPr>
            <p:nvPr/>
          </p:nvSpPr>
          <p:spPr bwMode="auto">
            <a:xfrm>
              <a:off x="3095" y="3410"/>
              <a:ext cx="86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174"/>
                </a:cxn>
                <a:cxn ang="0">
                  <a:pos x="174" y="0"/>
                </a:cxn>
                <a:cxn ang="0">
                  <a:pos x="0" y="0"/>
                </a:cxn>
              </a:cxnLst>
              <a:rect l="0" t="0" r="r" b="b"/>
              <a:pathLst>
                <a:path w="174" h="174">
                  <a:moveTo>
                    <a:pt x="0" y="0"/>
                  </a:moveTo>
                  <a:lnTo>
                    <a:pt x="87" y="174"/>
                  </a:lnTo>
                  <a:lnTo>
                    <a:pt x="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7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7390" y="3923"/>
              <a:ext cx="1984" cy="851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60" name="Rectangle 88"/>
            <p:cNvSpPr>
              <a:spLocks noChangeArrowheads="1"/>
            </p:cNvSpPr>
            <p:nvPr/>
          </p:nvSpPr>
          <p:spPr bwMode="auto">
            <a:xfrm>
              <a:off x="7390" y="3923"/>
              <a:ext cx="1984" cy="851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59" name="Rectangle 87"/>
            <p:cNvSpPr>
              <a:spLocks noChangeArrowheads="1"/>
            </p:cNvSpPr>
            <p:nvPr/>
          </p:nvSpPr>
          <p:spPr bwMode="auto">
            <a:xfrm>
              <a:off x="7863" y="4037"/>
              <a:ext cx="101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Policy Holds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8028" y="4262"/>
              <a:ext cx="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7868" y="4320"/>
              <a:ext cx="91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Overrides</a:t>
              </a: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 flipH="1">
              <a:off x="8628" y="4262"/>
              <a:ext cx="6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5" name="Rectangle 83"/>
            <p:cNvSpPr>
              <a:spLocks noChangeArrowheads="1"/>
            </p:cNvSpPr>
            <p:nvPr/>
          </p:nvSpPr>
          <p:spPr bwMode="auto">
            <a:xfrm>
              <a:off x="8171" y="4542"/>
              <a:ext cx="28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659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4" name="Freeform 82"/>
            <p:cNvSpPr>
              <a:spLocks/>
            </p:cNvSpPr>
            <p:nvPr/>
          </p:nvSpPr>
          <p:spPr bwMode="auto">
            <a:xfrm>
              <a:off x="3138" y="3072"/>
              <a:ext cx="5170" cy="8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39" y="1677"/>
                </a:cxn>
                <a:cxn ang="0">
                  <a:pos x="10339" y="1677"/>
                </a:cxn>
              </a:cxnLst>
              <a:rect l="0" t="0" r="r" b="b"/>
              <a:pathLst>
                <a:path w="10339" h="1677">
                  <a:moveTo>
                    <a:pt x="0" y="0"/>
                  </a:moveTo>
                  <a:lnTo>
                    <a:pt x="10339" y="1677"/>
                  </a:lnTo>
                </a:path>
              </a:pathLst>
            </a:custGeom>
            <a:noFill/>
            <a:ln w="4">
              <a:solidFill>
                <a:srgbClr val="4677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53" name="Freeform 81"/>
            <p:cNvSpPr>
              <a:spLocks/>
            </p:cNvSpPr>
            <p:nvPr/>
          </p:nvSpPr>
          <p:spPr bwMode="auto">
            <a:xfrm>
              <a:off x="8290" y="3866"/>
              <a:ext cx="92" cy="8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85" y="113"/>
                </a:cxn>
                <a:cxn ang="0">
                  <a:pos x="0" y="172"/>
                </a:cxn>
                <a:cxn ang="0">
                  <a:pos x="29" y="0"/>
                </a:cxn>
              </a:cxnLst>
              <a:rect l="0" t="0" r="r" b="b"/>
              <a:pathLst>
                <a:path w="185" h="172">
                  <a:moveTo>
                    <a:pt x="29" y="0"/>
                  </a:moveTo>
                  <a:lnTo>
                    <a:pt x="185" y="113"/>
                  </a:lnTo>
                  <a:lnTo>
                    <a:pt x="0" y="17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677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52" name="Freeform 80"/>
            <p:cNvSpPr>
              <a:spLocks/>
            </p:cNvSpPr>
            <p:nvPr/>
          </p:nvSpPr>
          <p:spPr bwMode="auto">
            <a:xfrm>
              <a:off x="1225" y="2220"/>
              <a:ext cx="850" cy="851"/>
            </a:xfrm>
            <a:custGeom>
              <a:avLst/>
              <a:gdLst/>
              <a:ahLst/>
              <a:cxnLst>
                <a:cxn ang="0">
                  <a:pos x="42" y="1170"/>
                </a:cxn>
                <a:cxn ang="0">
                  <a:pos x="148" y="1218"/>
                </a:cxn>
                <a:cxn ang="0">
                  <a:pos x="250" y="1270"/>
                </a:cxn>
                <a:cxn ang="0">
                  <a:pos x="344" y="1329"/>
                </a:cxn>
                <a:cxn ang="0">
                  <a:pos x="431" y="1393"/>
                </a:cxn>
                <a:cxn ang="0">
                  <a:pos x="493" y="1446"/>
                </a:cxn>
                <a:cxn ang="0">
                  <a:pos x="531" y="1482"/>
                </a:cxn>
                <a:cxn ang="0">
                  <a:pos x="567" y="1520"/>
                </a:cxn>
                <a:cxn ang="0">
                  <a:pos x="601" y="1558"/>
                </a:cxn>
                <a:cxn ang="0">
                  <a:pos x="633" y="1598"/>
                </a:cxn>
                <a:cxn ang="0">
                  <a:pos x="664" y="1639"/>
                </a:cxn>
                <a:cxn ang="0">
                  <a:pos x="692" y="1681"/>
                </a:cxn>
                <a:cxn ang="0">
                  <a:pos x="705" y="1702"/>
                </a:cxn>
                <a:cxn ang="0">
                  <a:pos x="766" y="1478"/>
                </a:cxn>
                <a:cxn ang="0">
                  <a:pos x="845" y="1257"/>
                </a:cxn>
                <a:cxn ang="0">
                  <a:pos x="943" y="1042"/>
                </a:cxn>
                <a:cxn ang="0">
                  <a:pos x="1060" y="834"/>
                </a:cxn>
                <a:cxn ang="0">
                  <a:pos x="1195" y="630"/>
                </a:cxn>
                <a:cxn ang="0">
                  <a:pos x="1346" y="433"/>
                </a:cxn>
                <a:cxn ang="0">
                  <a:pos x="1516" y="244"/>
                </a:cxn>
                <a:cxn ang="0">
                  <a:pos x="1701" y="64"/>
                </a:cxn>
                <a:cxn ang="0">
                  <a:pos x="1659" y="0"/>
                </a:cxn>
                <a:cxn ang="0">
                  <a:pos x="1571" y="72"/>
                </a:cxn>
                <a:cxn ang="0">
                  <a:pos x="1402" y="221"/>
                </a:cxn>
                <a:cxn ang="0">
                  <a:pos x="1246" y="376"/>
                </a:cxn>
                <a:cxn ang="0">
                  <a:pos x="1100" y="537"/>
                </a:cxn>
                <a:cxn ang="0">
                  <a:pos x="964" y="703"/>
                </a:cxn>
                <a:cxn ang="0">
                  <a:pos x="841" y="875"/>
                </a:cxn>
                <a:cxn ang="0">
                  <a:pos x="730" y="1051"/>
                </a:cxn>
                <a:cxn ang="0">
                  <a:pos x="631" y="1233"/>
                </a:cxn>
                <a:cxn ang="0">
                  <a:pos x="586" y="1323"/>
                </a:cxn>
                <a:cxn ang="0">
                  <a:pos x="522" y="1284"/>
                </a:cxn>
                <a:cxn ang="0">
                  <a:pos x="454" y="1248"/>
                </a:cxn>
                <a:cxn ang="0">
                  <a:pos x="384" y="1214"/>
                </a:cxn>
                <a:cxn ang="0">
                  <a:pos x="312" y="1185"/>
                </a:cxn>
                <a:cxn ang="0">
                  <a:pos x="236" y="1159"/>
                </a:cxn>
                <a:cxn ang="0">
                  <a:pos x="159" y="1136"/>
                </a:cxn>
                <a:cxn ang="0">
                  <a:pos x="81" y="1117"/>
                </a:cxn>
                <a:cxn ang="0">
                  <a:pos x="0" y="1104"/>
                </a:cxn>
              </a:cxnLst>
              <a:rect l="0" t="0" r="r" b="b"/>
              <a:pathLst>
                <a:path w="1701" h="1702">
                  <a:moveTo>
                    <a:pt x="0" y="1104"/>
                  </a:moveTo>
                  <a:lnTo>
                    <a:pt x="42" y="1170"/>
                  </a:lnTo>
                  <a:lnTo>
                    <a:pt x="97" y="1193"/>
                  </a:lnTo>
                  <a:lnTo>
                    <a:pt x="148" y="1218"/>
                  </a:lnTo>
                  <a:lnTo>
                    <a:pt x="201" y="1242"/>
                  </a:lnTo>
                  <a:lnTo>
                    <a:pt x="250" y="1270"/>
                  </a:lnTo>
                  <a:lnTo>
                    <a:pt x="297" y="1299"/>
                  </a:lnTo>
                  <a:lnTo>
                    <a:pt x="344" y="1329"/>
                  </a:lnTo>
                  <a:lnTo>
                    <a:pt x="389" y="1361"/>
                  </a:lnTo>
                  <a:lnTo>
                    <a:pt x="431" y="1393"/>
                  </a:lnTo>
                  <a:lnTo>
                    <a:pt x="473" y="1429"/>
                  </a:lnTo>
                  <a:lnTo>
                    <a:pt x="493" y="1446"/>
                  </a:lnTo>
                  <a:lnTo>
                    <a:pt x="512" y="1463"/>
                  </a:lnTo>
                  <a:lnTo>
                    <a:pt x="531" y="1482"/>
                  </a:lnTo>
                  <a:lnTo>
                    <a:pt x="550" y="1501"/>
                  </a:lnTo>
                  <a:lnTo>
                    <a:pt x="567" y="1520"/>
                  </a:lnTo>
                  <a:lnTo>
                    <a:pt x="584" y="1539"/>
                  </a:lnTo>
                  <a:lnTo>
                    <a:pt x="601" y="1558"/>
                  </a:lnTo>
                  <a:lnTo>
                    <a:pt x="618" y="1579"/>
                  </a:lnTo>
                  <a:lnTo>
                    <a:pt x="633" y="1598"/>
                  </a:lnTo>
                  <a:lnTo>
                    <a:pt x="650" y="1618"/>
                  </a:lnTo>
                  <a:lnTo>
                    <a:pt x="664" y="1639"/>
                  </a:lnTo>
                  <a:lnTo>
                    <a:pt x="679" y="1660"/>
                  </a:lnTo>
                  <a:lnTo>
                    <a:pt x="692" y="1681"/>
                  </a:lnTo>
                  <a:lnTo>
                    <a:pt x="705" y="1702"/>
                  </a:lnTo>
                  <a:lnTo>
                    <a:pt x="733" y="1590"/>
                  </a:lnTo>
                  <a:lnTo>
                    <a:pt x="766" y="1478"/>
                  </a:lnTo>
                  <a:lnTo>
                    <a:pt x="803" y="1367"/>
                  </a:lnTo>
                  <a:lnTo>
                    <a:pt x="845" y="1257"/>
                  </a:lnTo>
                  <a:lnTo>
                    <a:pt x="892" y="1149"/>
                  </a:lnTo>
                  <a:lnTo>
                    <a:pt x="943" y="1042"/>
                  </a:lnTo>
                  <a:lnTo>
                    <a:pt x="1000" y="938"/>
                  </a:lnTo>
                  <a:lnTo>
                    <a:pt x="1060" y="834"/>
                  </a:lnTo>
                  <a:lnTo>
                    <a:pt x="1125" y="730"/>
                  </a:lnTo>
                  <a:lnTo>
                    <a:pt x="1195" y="630"/>
                  </a:lnTo>
                  <a:lnTo>
                    <a:pt x="1268" y="531"/>
                  </a:lnTo>
                  <a:lnTo>
                    <a:pt x="1346" y="433"/>
                  </a:lnTo>
                  <a:lnTo>
                    <a:pt x="1429" y="338"/>
                  </a:lnTo>
                  <a:lnTo>
                    <a:pt x="1516" y="244"/>
                  </a:lnTo>
                  <a:lnTo>
                    <a:pt x="1607" y="153"/>
                  </a:lnTo>
                  <a:lnTo>
                    <a:pt x="1701" y="64"/>
                  </a:lnTo>
                  <a:lnTo>
                    <a:pt x="1659" y="0"/>
                  </a:lnTo>
                  <a:lnTo>
                    <a:pt x="1571" y="72"/>
                  </a:lnTo>
                  <a:lnTo>
                    <a:pt x="1486" y="146"/>
                  </a:lnTo>
                  <a:lnTo>
                    <a:pt x="1402" y="221"/>
                  </a:lnTo>
                  <a:lnTo>
                    <a:pt x="1323" y="299"/>
                  </a:lnTo>
                  <a:lnTo>
                    <a:pt x="1246" y="376"/>
                  </a:lnTo>
                  <a:lnTo>
                    <a:pt x="1172" y="456"/>
                  </a:lnTo>
                  <a:lnTo>
                    <a:pt x="1100" y="537"/>
                  </a:lnTo>
                  <a:lnTo>
                    <a:pt x="1030" y="620"/>
                  </a:lnTo>
                  <a:lnTo>
                    <a:pt x="964" y="703"/>
                  </a:lnTo>
                  <a:lnTo>
                    <a:pt x="902" y="788"/>
                  </a:lnTo>
                  <a:lnTo>
                    <a:pt x="841" y="875"/>
                  </a:lnTo>
                  <a:lnTo>
                    <a:pt x="784" y="962"/>
                  </a:lnTo>
                  <a:lnTo>
                    <a:pt x="730" y="1051"/>
                  </a:lnTo>
                  <a:lnTo>
                    <a:pt x="679" y="1142"/>
                  </a:lnTo>
                  <a:lnTo>
                    <a:pt x="631" y="1233"/>
                  </a:lnTo>
                  <a:lnTo>
                    <a:pt x="586" y="1323"/>
                  </a:lnTo>
                  <a:lnTo>
                    <a:pt x="554" y="1305"/>
                  </a:lnTo>
                  <a:lnTo>
                    <a:pt x="522" y="1284"/>
                  </a:lnTo>
                  <a:lnTo>
                    <a:pt x="488" y="1265"/>
                  </a:lnTo>
                  <a:lnTo>
                    <a:pt x="454" y="1248"/>
                  </a:lnTo>
                  <a:lnTo>
                    <a:pt x="420" y="1231"/>
                  </a:lnTo>
                  <a:lnTo>
                    <a:pt x="384" y="1214"/>
                  </a:lnTo>
                  <a:lnTo>
                    <a:pt x="348" y="1199"/>
                  </a:lnTo>
                  <a:lnTo>
                    <a:pt x="312" y="1185"/>
                  </a:lnTo>
                  <a:lnTo>
                    <a:pt x="274" y="1172"/>
                  </a:lnTo>
                  <a:lnTo>
                    <a:pt x="236" y="1159"/>
                  </a:lnTo>
                  <a:lnTo>
                    <a:pt x="199" y="1148"/>
                  </a:lnTo>
                  <a:lnTo>
                    <a:pt x="159" y="1136"/>
                  </a:lnTo>
                  <a:lnTo>
                    <a:pt x="121" y="1127"/>
                  </a:lnTo>
                  <a:lnTo>
                    <a:pt x="81" y="1117"/>
                  </a:lnTo>
                  <a:lnTo>
                    <a:pt x="40" y="1110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51" name="Freeform 79"/>
            <p:cNvSpPr>
              <a:spLocks/>
            </p:cNvSpPr>
            <p:nvPr/>
          </p:nvSpPr>
          <p:spPr bwMode="auto">
            <a:xfrm>
              <a:off x="1225" y="2220"/>
              <a:ext cx="850" cy="851"/>
            </a:xfrm>
            <a:custGeom>
              <a:avLst/>
              <a:gdLst/>
              <a:ahLst/>
              <a:cxnLst>
                <a:cxn ang="0">
                  <a:pos x="42" y="1170"/>
                </a:cxn>
                <a:cxn ang="0">
                  <a:pos x="148" y="1218"/>
                </a:cxn>
                <a:cxn ang="0">
                  <a:pos x="250" y="1270"/>
                </a:cxn>
                <a:cxn ang="0">
                  <a:pos x="344" y="1329"/>
                </a:cxn>
                <a:cxn ang="0">
                  <a:pos x="431" y="1393"/>
                </a:cxn>
                <a:cxn ang="0">
                  <a:pos x="493" y="1446"/>
                </a:cxn>
                <a:cxn ang="0">
                  <a:pos x="531" y="1482"/>
                </a:cxn>
                <a:cxn ang="0">
                  <a:pos x="567" y="1520"/>
                </a:cxn>
                <a:cxn ang="0">
                  <a:pos x="601" y="1558"/>
                </a:cxn>
                <a:cxn ang="0">
                  <a:pos x="633" y="1598"/>
                </a:cxn>
                <a:cxn ang="0">
                  <a:pos x="664" y="1639"/>
                </a:cxn>
                <a:cxn ang="0">
                  <a:pos x="692" y="1681"/>
                </a:cxn>
                <a:cxn ang="0">
                  <a:pos x="705" y="1702"/>
                </a:cxn>
                <a:cxn ang="0">
                  <a:pos x="766" y="1478"/>
                </a:cxn>
                <a:cxn ang="0">
                  <a:pos x="845" y="1257"/>
                </a:cxn>
                <a:cxn ang="0">
                  <a:pos x="943" y="1042"/>
                </a:cxn>
                <a:cxn ang="0">
                  <a:pos x="1060" y="834"/>
                </a:cxn>
                <a:cxn ang="0">
                  <a:pos x="1195" y="630"/>
                </a:cxn>
                <a:cxn ang="0">
                  <a:pos x="1346" y="433"/>
                </a:cxn>
                <a:cxn ang="0">
                  <a:pos x="1516" y="244"/>
                </a:cxn>
                <a:cxn ang="0">
                  <a:pos x="1701" y="64"/>
                </a:cxn>
                <a:cxn ang="0">
                  <a:pos x="1659" y="0"/>
                </a:cxn>
                <a:cxn ang="0">
                  <a:pos x="1571" y="72"/>
                </a:cxn>
                <a:cxn ang="0">
                  <a:pos x="1402" y="221"/>
                </a:cxn>
                <a:cxn ang="0">
                  <a:pos x="1246" y="376"/>
                </a:cxn>
                <a:cxn ang="0">
                  <a:pos x="1100" y="537"/>
                </a:cxn>
                <a:cxn ang="0">
                  <a:pos x="964" y="703"/>
                </a:cxn>
                <a:cxn ang="0">
                  <a:pos x="841" y="875"/>
                </a:cxn>
                <a:cxn ang="0">
                  <a:pos x="730" y="1051"/>
                </a:cxn>
                <a:cxn ang="0">
                  <a:pos x="631" y="1233"/>
                </a:cxn>
                <a:cxn ang="0">
                  <a:pos x="586" y="1323"/>
                </a:cxn>
                <a:cxn ang="0">
                  <a:pos x="522" y="1284"/>
                </a:cxn>
                <a:cxn ang="0">
                  <a:pos x="454" y="1248"/>
                </a:cxn>
                <a:cxn ang="0">
                  <a:pos x="384" y="1214"/>
                </a:cxn>
                <a:cxn ang="0">
                  <a:pos x="312" y="1185"/>
                </a:cxn>
                <a:cxn ang="0">
                  <a:pos x="236" y="1159"/>
                </a:cxn>
                <a:cxn ang="0">
                  <a:pos x="159" y="1136"/>
                </a:cxn>
                <a:cxn ang="0">
                  <a:pos x="81" y="1117"/>
                </a:cxn>
                <a:cxn ang="0">
                  <a:pos x="0" y="1104"/>
                </a:cxn>
              </a:cxnLst>
              <a:rect l="0" t="0" r="r" b="b"/>
              <a:pathLst>
                <a:path w="1701" h="1702">
                  <a:moveTo>
                    <a:pt x="0" y="1104"/>
                  </a:moveTo>
                  <a:lnTo>
                    <a:pt x="42" y="1170"/>
                  </a:lnTo>
                  <a:lnTo>
                    <a:pt x="97" y="1193"/>
                  </a:lnTo>
                  <a:lnTo>
                    <a:pt x="148" y="1218"/>
                  </a:lnTo>
                  <a:lnTo>
                    <a:pt x="201" y="1242"/>
                  </a:lnTo>
                  <a:lnTo>
                    <a:pt x="250" y="1270"/>
                  </a:lnTo>
                  <a:lnTo>
                    <a:pt x="297" y="1299"/>
                  </a:lnTo>
                  <a:lnTo>
                    <a:pt x="344" y="1329"/>
                  </a:lnTo>
                  <a:lnTo>
                    <a:pt x="389" y="1361"/>
                  </a:lnTo>
                  <a:lnTo>
                    <a:pt x="431" y="1393"/>
                  </a:lnTo>
                  <a:lnTo>
                    <a:pt x="473" y="1429"/>
                  </a:lnTo>
                  <a:lnTo>
                    <a:pt x="493" y="1446"/>
                  </a:lnTo>
                  <a:lnTo>
                    <a:pt x="512" y="1463"/>
                  </a:lnTo>
                  <a:lnTo>
                    <a:pt x="531" y="1482"/>
                  </a:lnTo>
                  <a:lnTo>
                    <a:pt x="550" y="1501"/>
                  </a:lnTo>
                  <a:lnTo>
                    <a:pt x="567" y="1520"/>
                  </a:lnTo>
                  <a:lnTo>
                    <a:pt x="584" y="1539"/>
                  </a:lnTo>
                  <a:lnTo>
                    <a:pt x="601" y="1558"/>
                  </a:lnTo>
                  <a:lnTo>
                    <a:pt x="618" y="1579"/>
                  </a:lnTo>
                  <a:lnTo>
                    <a:pt x="633" y="1598"/>
                  </a:lnTo>
                  <a:lnTo>
                    <a:pt x="650" y="1618"/>
                  </a:lnTo>
                  <a:lnTo>
                    <a:pt x="664" y="1639"/>
                  </a:lnTo>
                  <a:lnTo>
                    <a:pt x="679" y="1660"/>
                  </a:lnTo>
                  <a:lnTo>
                    <a:pt x="692" y="1681"/>
                  </a:lnTo>
                  <a:lnTo>
                    <a:pt x="705" y="1702"/>
                  </a:lnTo>
                  <a:lnTo>
                    <a:pt x="733" y="1590"/>
                  </a:lnTo>
                  <a:lnTo>
                    <a:pt x="766" y="1478"/>
                  </a:lnTo>
                  <a:lnTo>
                    <a:pt x="803" y="1367"/>
                  </a:lnTo>
                  <a:lnTo>
                    <a:pt x="845" y="1257"/>
                  </a:lnTo>
                  <a:lnTo>
                    <a:pt x="892" y="1149"/>
                  </a:lnTo>
                  <a:lnTo>
                    <a:pt x="943" y="1042"/>
                  </a:lnTo>
                  <a:lnTo>
                    <a:pt x="1000" y="938"/>
                  </a:lnTo>
                  <a:lnTo>
                    <a:pt x="1060" y="834"/>
                  </a:lnTo>
                  <a:lnTo>
                    <a:pt x="1125" y="730"/>
                  </a:lnTo>
                  <a:lnTo>
                    <a:pt x="1195" y="630"/>
                  </a:lnTo>
                  <a:lnTo>
                    <a:pt x="1268" y="531"/>
                  </a:lnTo>
                  <a:lnTo>
                    <a:pt x="1346" y="433"/>
                  </a:lnTo>
                  <a:lnTo>
                    <a:pt x="1429" y="338"/>
                  </a:lnTo>
                  <a:lnTo>
                    <a:pt x="1516" y="244"/>
                  </a:lnTo>
                  <a:lnTo>
                    <a:pt x="1607" y="153"/>
                  </a:lnTo>
                  <a:lnTo>
                    <a:pt x="1701" y="64"/>
                  </a:lnTo>
                  <a:lnTo>
                    <a:pt x="1659" y="0"/>
                  </a:lnTo>
                  <a:lnTo>
                    <a:pt x="1571" y="72"/>
                  </a:lnTo>
                  <a:lnTo>
                    <a:pt x="1486" y="146"/>
                  </a:lnTo>
                  <a:lnTo>
                    <a:pt x="1402" y="221"/>
                  </a:lnTo>
                  <a:lnTo>
                    <a:pt x="1323" y="299"/>
                  </a:lnTo>
                  <a:lnTo>
                    <a:pt x="1246" y="376"/>
                  </a:lnTo>
                  <a:lnTo>
                    <a:pt x="1172" y="456"/>
                  </a:lnTo>
                  <a:lnTo>
                    <a:pt x="1100" y="537"/>
                  </a:lnTo>
                  <a:lnTo>
                    <a:pt x="1030" y="620"/>
                  </a:lnTo>
                  <a:lnTo>
                    <a:pt x="964" y="703"/>
                  </a:lnTo>
                  <a:lnTo>
                    <a:pt x="902" y="788"/>
                  </a:lnTo>
                  <a:lnTo>
                    <a:pt x="841" y="875"/>
                  </a:lnTo>
                  <a:lnTo>
                    <a:pt x="784" y="962"/>
                  </a:lnTo>
                  <a:lnTo>
                    <a:pt x="730" y="1051"/>
                  </a:lnTo>
                  <a:lnTo>
                    <a:pt x="679" y="1142"/>
                  </a:lnTo>
                  <a:lnTo>
                    <a:pt x="631" y="1233"/>
                  </a:lnTo>
                  <a:lnTo>
                    <a:pt x="586" y="1323"/>
                  </a:lnTo>
                  <a:lnTo>
                    <a:pt x="554" y="1305"/>
                  </a:lnTo>
                  <a:lnTo>
                    <a:pt x="522" y="1284"/>
                  </a:lnTo>
                  <a:lnTo>
                    <a:pt x="488" y="1265"/>
                  </a:lnTo>
                  <a:lnTo>
                    <a:pt x="454" y="1248"/>
                  </a:lnTo>
                  <a:lnTo>
                    <a:pt x="420" y="1231"/>
                  </a:lnTo>
                  <a:lnTo>
                    <a:pt x="384" y="1214"/>
                  </a:lnTo>
                  <a:lnTo>
                    <a:pt x="348" y="1199"/>
                  </a:lnTo>
                  <a:lnTo>
                    <a:pt x="312" y="1185"/>
                  </a:lnTo>
                  <a:lnTo>
                    <a:pt x="274" y="1172"/>
                  </a:lnTo>
                  <a:lnTo>
                    <a:pt x="236" y="1159"/>
                  </a:lnTo>
                  <a:lnTo>
                    <a:pt x="199" y="1148"/>
                  </a:lnTo>
                  <a:lnTo>
                    <a:pt x="159" y="1136"/>
                  </a:lnTo>
                  <a:lnTo>
                    <a:pt x="121" y="1127"/>
                  </a:lnTo>
                  <a:lnTo>
                    <a:pt x="81" y="1117"/>
                  </a:lnTo>
                  <a:lnTo>
                    <a:pt x="40" y="1110"/>
                  </a:lnTo>
                  <a:lnTo>
                    <a:pt x="0" y="1104"/>
                  </a:lnTo>
                </a:path>
              </a:pathLst>
            </a:cu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50" name="Freeform 78"/>
            <p:cNvSpPr>
              <a:spLocks/>
            </p:cNvSpPr>
            <p:nvPr/>
          </p:nvSpPr>
          <p:spPr bwMode="auto">
            <a:xfrm>
              <a:off x="1225" y="2220"/>
              <a:ext cx="829" cy="820"/>
            </a:xfrm>
            <a:custGeom>
              <a:avLst/>
              <a:gdLst/>
              <a:ahLst/>
              <a:cxnLst>
                <a:cxn ang="0">
                  <a:pos x="0" y="1108"/>
                </a:cxn>
                <a:cxn ang="0">
                  <a:pos x="106" y="1155"/>
                </a:cxn>
                <a:cxn ang="0">
                  <a:pos x="208" y="1208"/>
                </a:cxn>
                <a:cxn ang="0">
                  <a:pos x="303" y="1267"/>
                </a:cxn>
                <a:cxn ang="0">
                  <a:pos x="391" y="1331"/>
                </a:cxn>
                <a:cxn ang="0">
                  <a:pos x="431" y="1365"/>
                </a:cxn>
                <a:cxn ang="0">
                  <a:pos x="471" y="1401"/>
                </a:cxn>
                <a:cxn ang="0">
                  <a:pos x="509" y="1439"/>
                </a:cxn>
                <a:cxn ang="0">
                  <a:pos x="543" y="1477"/>
                </a:cxn>
                <a:cxn ang="0">
                  <a:pos x="577" y="1516"/>
                </a:cxn>
                <a:cxn ang="0">
                  <a:pos x="609" y="1556"/>
                </a:cxn>
                <a:cxn ang="0">
                  <a:pos x="637" y="1598"/>
                </a:cxn>
                <a:cxn ang="0">
                  <a:pos x="664" y="1639"/>
                </a:cxn>
                <a:cxn ang="0">
                  <a:pos x="692" y="1528"/>
                </a:cxn>
                <a:cxn ang="0">
                  <a:pos x="762" y="1305"/>
                </a:cxn>
                <a:cxn ang="0">
                  <a:pos x="851" y="1087"/>
                </a:cxn>
                <a:cxn ang="0">
                  <a:pos x="958" y="873"/>
                </a:cxn>
                <a:cxn ang="0">
                  <a:pos x="1083" y="667"/>
                </a:cxn>
                <a:cxn ang="0">
                  <a:pos x="1227" y="467"/>
                </a:cxn>
                <a:cxn ang="0">
                  <a:pos x="1387" y="274"/>
                </a:cxn>
                <a:cxn ang="0">
                  <a:pos x="1565" y="91"/>
                </a:cxn>
                <a:cxn ang="0">
                  <a:pos x="1659" y="0"/>
                </a:cxn>
                <a:cxn ang="0">
                  <a:pos x="1327" y="0"/>
                </a:cxn>
                <a:cxn ang="0">
                  <a:pos x="1259" y="72"/>
                </a:cxn>
                <a:cxn ang="0">
                  <a:pos x="1193" y="144"/>
                </a:cxn>
                <a:cxn ang="0">
                  <a:pos x="1128" y="217"/>
                </a:cxn>
                <a:cxn ang="0">
                  <a:pos x="1066" y="291"/>
                </a:cxn>
                <a:cxn ang="0">
                  <a:pos x="1007" y="367"/>
                </a:cxn>
                <a:cxn ang="0">
                  <a:pos x="953" y="442"/>
                </a:cxn>
                <a:cxn ang="0">
                  <a:pos x="900" y="522"/>
                </a:cxn>
                <a:cxn ang="0">
                  <a:pos x="849" y="599"/>
                </a:cxn>
                <a:cxn ang="0">
                  <a:pos x="800" y="679"/>
                </a:cxn>
                <a:cxn ang="0">
                  <a:pos x="756" y="760"/>
                </a:cxn>
                <a:cxn ang="0">
                  <a:pos x="713" y="841"/>
                </a:cxn>
                <a:cxn ang="0">
                  <a:pos x="673" y="924"/>
                </a:cxn>
                <a:cxn ang="0">
                  <a:pos x="637" y="1008"/>
                </a:cxn>
                <a:cxn ang="0">
                  <a:pos x="603" y="1091"/>
                </a:cxn>
                <a:cxn ang="0">
                  <a:pos x="573" y="1176"/>
                </a:cxn>
                <a:cxn ang="0">
                  <a:pos x="544" y="1261"/>
                </a:cxn>
                <a:cxn ang="0">
                  <a:pos x="522" y="1236"/>
                </a:cxn>
                <a:cxn ang="0">
                  <a:pos x="473" y="1185"/>
                </a:cxn>
                <a:cxn ang="0">
                  <a:pos x="418" y="1138"/>
                </a:cxn>
                <a:cxn ang="0">
                  <a:pos x="361" y="1095"/>
                </a:cxn>
                <a:cxn ang="0">
                  <a:pos x="301" y="1053"/>
                </a:cxn>
                <a:cxn ang="0">
                  <a:pos x="236" y="1015"/>
                </a:cxn>
                <a:cxn ang="0">
                  <a:pos x="168" y="981"/>
                </a:cxn>
                <a:cxn ang="0">
                  <a:pos x="98" y="949"/>
                </a:cxn>
                <a:cxn ang="0">
                  <a:pos x="63" y="934"/>
                </a:cxn>
              </a:cxnLst>
              <a:rect l="0" t="0" r="r" b="b"/>
              <a:pathLst>
                <a:path w="1659" h="1639">
                  <a:moveTo>
                    <a:pt x="63" y="934"/>
                  </a:moveTo>
                  <a:lnTo>
                    <a:pt x="0" y="1108"/>
                  </a:lnTo>
                  <a:lnTo>
                    <a:pt x="55" y="1131"/>
                  </a:lnTo>
                  <a:lnTo>
                    <a:pt x="106" y="1155"/>
                  </a:lnTo>
                  <a:lnTo>
                    <a:pt x="159" y="1180"/>
                  </a:lnTo>
                  <a:lnTo>
                    <a:pt x="208" y="1208"/>
                  </a:lnTo>
                  <a:lnTo>
                    <a:pt x="255" y="1236"/>
                  </a:lnTo>
                  <a:lnTo>
                    <a:pt x="303" y="1267"/>
                  </a:lnTo>
                  <a:lnTo>
                    <a:pt x="348" y="1299"/>
                  </a:lnTo>
                  <a:lnTo>
                    <a:pt x="391" y="1331"/>
                  </a:lnTo>
                  <a:lnTo>
                    <a:pt x="412" y="1348"/>
                  </a:lnTo>
                  <a:lnTo>
                    <a:pt x="431" y="1365"/>
                  </a:lnTo>
                  <a:lnTo>
                    <a:pt x="452" y="1384"/>
                  </a:lnTo>
                  <a:lnTo>
                    <a:pt x="471" y="1401"/>
                  </a:lnTo>
                  <a:lnTo>
                    <a:pt x="490" y="1420"/>
                  </a:lnTo>
                  <a:lnTo>
                    <a:pt x="509" y="1439"/>
                  </a:lnTo>
                  <a:lnTo>
                    <a:pt x="526" y="1458"/>
                  </a:lnTo>
                  <a:lnTo>
                    <a:pt x="543" y="1477"/>
                  </a:lnTo>
                  <a:lnTo>
                    <a:pt x="560" y="1495"/>
                  </a:lnTo>
                  <a:lnTo>
                    <a:pt x="577" y="1516"/>
                  </a:lnTo>
                  <a:lnTo>
                    <a:pt x="592" y="1535"/>
                  </a:lnTo>
                  <a:lnTo>
                    <a:pt x="609" y="1556"/>
                  </a:lnTo>
                  <a:lnTo>
                    <a:pt x="622" y="1577"/>
                  </a:lnTo>
                  <a:lnTo>
                    <a:pt x="637" y="1598"/>
                  </a:lnTo>
                  <a:lnTo>
                    <a:pt x="650" y="1618"/>
                  </a:lnTo>
                  <a:lnTo>
                    <a:pt x="664" y="1639"/>
                  </a:lnTo>
                  <a:lnTo>
                    <a:pt x="692" y="1528"/>
                  </a:lnTo>
                  <a:lnTo>
                    <a:pt x="724" y="1414"/>
                  </a:lnTo>
                  <a:lnTo>
                    <a:pt x="762" y="1305"/>
                  </a:lnTo>
                  <a:lnTo>
                    <a:pt x="803" y="1195"/>
                  </a:lnTo>
                  <a:lnTo>
                    <a:pt x="851" y="1087"/>
                  </a:lnTo>
                  <a:lnTo>
                    <a:pt x="902" y="979"/>
                  </a:lnTo>
                  <a:lnTo>
                    <a:pt x="958" y="873"/>
                  </a:lnTo>
                  <a:lnTo>
                    <a:pt x="1019" y="769"/>
                  </a:lnTo>
                  <a:lnTo>
                    <a:pt x="1083" y="667"/>
                  </a:lnTo>
                  <a:lnTo>
                    <a:pt x="1153" y="567"/>
                  </a:lnTo>
                  <a:lnTo>
                    <a:pt x="1227" y="467"/>
                  </a:lnTo>
                  <a:lnTo>
                    <a:pt x="1304" y="371"/>
                  </a:lnTo>
                  <a:lnTo>
                    <a:pt x="1387" y="274"/>
                  </a:lnTo>
                  <a:lnTo>
                    <a:pt x="1474" y="181"/>
                  </a:lnTo>
                  <a:lnTo>
                    <a:pt x="1565" y="91"/>
                  </a:lnTo>
                  <a:lnTo>
                    <a:pt x="1659" y="0"/>
                  </a:lnTo>
                  <a:lnTo>
                    <a:pt x="1327" y="0"/>
                  </a:lnTo>
                  <a:lnTo>
                    <a:pt x="1293" y="36"/>
                  </a:lnTo>
                  <a:lnTo>
                    <a:pt x="1259" y="72"/>
                  </a:lnTo>
                  <a:lnTo>
                    <a:pt x="1225" y="108"/>
                  </a:lnTo>
                  <a:lnTo>
                    <a:pt x="1193" y="144"/>
                  </a:lnTo>
                  <a:lnTo>
                    <a:pt x="1161" y="180"/>
                  </a:lnTo>
                  <a:lnTo>
                    <a:pt x="1128" y="217"/>
                  </a:lnTo>
                  <a:lnTo>
                    <a:pt x="1096" y="253"/>
                  </a:lnTo>
                  <a:lnTo>
                    <a:pt x="1066" y="291"/>
                  </a:lnTo>
                  <a:lnTo>
                    <a:pt x="1038" y="329"/>
                  </a:lnTo>
                  <a:lnTo>
                    <a:pt x="1007" y="367"/>
                  </a:lnTo>
                  <a:lnTo>
                    <a:pt x="979" y="405"/>
                  </a:lnTo>
                  <a:lnTo>
                    <a:pt x="953" y="442"/>
                  </a:lnTo>
                  <a:lnTo>
                    <a:pt x="924" y="482"/>
                  </a:lnTo>
                  <a:lnTo>
                    <a:pt x="900" y="522"/>
                  </a:lnTo>
                  <a:lnTo>
                    <a:pt x="873" y="560"/>
                  </a:lnTo>
                  <a:lnTo>
                    <a:pt x="849" y="599"/>
                  </a:lnTo>
                  <a:lnTo>
                    <a:pt x="824" y="639"/>
                  </a:lnTo>
                  <a:lnTo>
                    <a:pt x="800" y="679"/>
                  </a:lnTo>
                  <a:lnTo>
                    <a:pt x="777" y="720"/>
                  </a:lnTo>
                  <a:lnTo>
                    <a:pt x="756" y="760"/>
                  </a:lnTo>
                  <a:lnTo>
                    <a:pt x="733" y="802"/>
                  </a:lnTo>
                  <a:lnTo>
                    <a:pt x="713" y="841"/>
                  </a:lnTo>
                  <a:lnTo>
                    <a:pt x="694" y="883"/>
                  </a:lnTo>
                  <a:lnTo>
                    <a:pt x="673" y="924"/>
                  </a:lnTo>
                  <a:lnTo>
                    <a:pt x="654" y="966"/>
                  </a:lnTo>
                  <a:lnTo>
                    <a:pt x="637" y="1008"/>
                  </a:lnTo>
                  <a:lnTo>
                    <a:pt x="620" y="1049"/>
                  </a:lnTo>
                  <a:lnTo>
                    <a:pt x="603" y="1091"/>
                  </a:lnTo>
                  <a:lnTo>
                    <a:pt x="588" y="1134"/>
                  </a:lnTo>
                  <a:lnTo>
                    <a:pt x="573" y="1176"/>
                  </a:lnTo>
                  <a:lnTo>
                    <a:pt x="558" y="1219"/>
                  </a:lnTo>
                  <a:lnTo>
                    <a:pt x="544" y="1261"/>
                  </a:lnTo>
                  <a:lnTo>
                    <a:pt x="522" y="1236"/>
                  </a:lnTo>
                  <a:lnTo>
                    <a:pt x="497" y="1210"/>
                  </a:lnTo>
                  <a:lnTo>
                    <a:pt x="473" y="1185"/>
                  </a:lnTo>
                  <a:lnTo>
                    <a:pt x="446" y="1163"/>
                  </a:lnTo>
                  <a:lnTo>
                    <a:pt x="418" y="1138"/>
                  </a:lnTo>
                  <a:lnTo>
                    <a:pt x="391" y="1117"/>
                  </a:lnTo>
                  <a:lnTo>
                    <a:pt x="361" y="1095"/>
                  </a:lnTo>
                  <a:lnTo>
                    <a:pt x="331" y="1074"/>
                  </a:lnTo>
                  <a:lnTo>
                    <a:pt x="301" y="1053"/>
                  </a:lnTo>
                  <a:lnTo>
                    <a:pt x="269" y="1034"/>
                  </a:lnTo>
                  <a:lnTo>
                    <a:pt x="236" y="1015"/>
                  </a:lnTo>
                  <a:lnTo>
                    <a:pt x="202" y="998"/>
                  </a:lnTo>
                  <a:lnTo>
                    <a:pt x="168" y="981"/>
                  </a:lnTo>
                  <a:lnTo>
                    <a:pt x="134" y="964"/>
                  </a:lnTo>
                  <a:lnTo>
                    <a:pt x="98" y="949"/>
                  </a:lnTo>
                  <a:lnTo>
                    <a:pt x="63" y="9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49" name="Freeform 77"/>
            <p:cNvSpPr>
              <a:spLocks/>
            </p:cNvSpPr>
            <p:nvPr/>
          </p:nvSpPr>
          <p:spPr bwMode="auto">
            <a:xfrm>
              <a:off x="1225" y="2220"/>
              <a:ext cx="829" cy="820"/>
            </a:xfrm>
            <a:custGeom>
              <a:avLst/>
              <a:gdLst/>
              <a:ahLst/>
              <a:cxnLst>
                <a:cxn ang="0">
                  <a:pos x="0" y="1108"/>
                </a:cxn>
                <a:cxn ang="0">
                  <a:pos x="106" y="1155"/>
                </a:cxn>
                <a:cxn ang="0">
                  <a:pos x="208" y="1208"/>
                </a:cxn>
                <a:cxn ang="0">
                  <a:pos x="303" y="1267"/>
                </a:cxn>
                <a:cxn ang="0">
                  <a:pos x="391" y="1331"/>
                </a:cxn>
                <a:cxn ang="0">
                  <a:pos x="431" y="1365"/>
                </a:cxn>
                <a:cxn ang="0">
                  <a:pos x="471" y="1401"/>
                </a:cxn>
                <a:cxn ang="0">
                  <a:pos x="509" y="1439"/>
                </a:cxn>
                <a:cxn ang="0">
                  <a:pos x="543" y="1477"/>
                </a:cxn>
                <a:cxn ang="0">
                  <a:pos x="577" y="1516"/>
                </a:cxn>
                <a:cxn ang="0">
                  <a:pos x="609" y="1556"/>
                </a:cxn>
                <a:cxn ang="0">
                  <a:pos x="637" y="1598"/>
                </a:cxn>
                <a:cxn ang="0">
                  <a:pos x="664" y="1639"/>
                </a:cxn>
                <a:cxn ang="0">
                  <a:pos x="692" y="1528"/>
                </a:cxn>
                <a:cxn ang="0">
                  <a:pos x="762" y="1305"/>
                </a:cxn>
                <a:cxn ang="0">
                  <a:pos x="851" y="1087"/>
                </a:cxn>
                <a:cxn ang="0">
                  <a:pos x="958" y="873"/>
                </a:cxn>
                <a:cxn ang="0">
                  <a:pos x="1083" y="667"/>
                </a:cxn>
                <a:cxn ang="0">
                  <a:pos x="1227" y="467"/>
                </a:cxn>
                <a:cxn ang="0">
                  <a:pos x="1387" y="274"/>
                </a:cxn>
                <a:cxn ang="0">
                  <a:pos x="1565" y="91"/>
                </a:cxn>
                <a:cxn ang="0">
                  <a:pos x="1659" y="0"/>
                </a:cxn>
                <a:cxn ang="0">
                  <a:pos x="1327" y="0"/>
                </a:cxn>
                <a:cxn ang="0">
                  <a:pos x="1259" y="72"/>
                </a:cxn>
                <a:cxn ang="0">
                  <a:pos x="1193" y="144"/>
                </a:cxn>
                <a:cxn ang="0">
                  <a:pos x="1128" y="217"/>
                </a:cxn>
                <a:cxn ang="0">
                  <a:pos x="1066" y="291"/>
                </a:cxn>
                <a:cxn ang="0">
                  <a:pos x="1007" y="367"/>
                </a:cxn>
                <a:cxn ang="0">
                  <a:pos x="953" y="442"/>
                </a:cxn>
                <a:cxn ang="0">
                  <a:pos x="900" y="522"/>
                </a:cxn>
                <a:cxn ang="0">
                  <a:pos x="849" y="599"/>
                </a:cxn>
                <a:cxn ang="0">
                  <a:pos x="800" y="679"/>
                </a:cxn>
                <a:cxn ang="0">
                  <a:pos x="756" y="760"/>
                </a:cxn>
                <a:cxn ang="0">
                  <a:pos x="713" y="841"/>
                </a:cxn>
                <a:cxn ang="0">
                  <a:pos x="673" y="924"/>
                </a:cxn>
                <a:cxn ang="0">
                  <a:pos x="637" y="1008"/>
                </a:cxn>
                <a:cxn ang="0">
                  <a:pos x="603" y="1091"/>
                </a:cxn>
                <a:cxn ang="0">
                  <a:pos x="573" y="1176"/>
                </a:cxn>
                <a:cxn ang="0">
                  <a:pos x="544" y="1261"/>
                </a:cxn>
                <a:cxn ang="0">
                  <a:pos x="522" y="1236"/>
                </a:cxn>
                <a:cxn ang="0">
                  <a:pos x="473" y="1185"/>
                </a:cxn>
                <a:cxn ang="0">
                  <a:pos x="418" y="1138"/>
                </a:cxn>
                <a:cxn ang="0">
                  <a:pos x="361" y="1095"/>
                </a:cxn>
                <a:cxn ang="0">
                  <a:pos x="301" y="1053"/>
                </a:cxn>
                <a:cxn ang="0">
                  <a:pos x="236" y="1015"/>
                </a:cxn>
                <a:cxn ang="0">
                  <a:pos x="168" y="981"/>
                </a:cxn>
                <a:cxn ang="0">
                  <a:pos x="98" y="949"/>
                </a:cxn>
                <a:cxn ang="0">
                  <a:pos x="63" y="934"/>
                </a:cxn>
              </a:cxnLst>
              <a:rect l="0" t="0" r="r" b="b"/>
              <a:pathLst>
                <a:path w="1659" h="1639">
                  <a:moveTo>
                    <a:pt x="63" y="934"/>
                  </a:moveTo>
                  <a:lnTo>
                    <a:pt x="0" y="1108"/>
                  </a:lnTo>
                  <a:lnTo>
                    <a:pt x="55" y="1131"/>
                  </a:lnTo>
                  <a:lnTo>
                    <a:pt x="106" y="1155"/>
                  </a:lnTo>
                  <a:lnTo>
                    <a:pt x="159" y="1180"/>
                  </a:lnTo>
                  <a:lnTo>
                    <a:pt x="208" y="1208"/>
                  </a:lnTo>
                  <a:lnTo>
                    <a:pt x="255" y="1236"/>
                  </a:lnTo>
                  <a:lnTo>
                    <a:pt x="303" y="1267"/>
                  </a:lnTo>
                  <a:lnTo>
                    <a:pt x="348" y="1299"/>
                  </a:lnTo>
                  <a:lnTo>
                    <a:pt x="391" y="1331"/>
                  </a:lnTo>
                  <a:lnTo>
                    <a:pt x="412" y="1348"/>
                  </a:lnTo>
                  <a:lnTo>
                    <a:pt x="431" y="1365"/>
                  </a:lnTo>
                  <a:lnTo>
                    <a:pt x="452" y="1384"/>
                  </a:lnTo>
                  <a:lnTo>
                    <a:pt x="471" y="1401"/>
                  </a:lnTo>
                  <a:lnTo>
                    <a:pt x="490" y="1420"/>
                  </a:lnTo>
                  <a:lnTo>
                    <a:pt x="509" y="1439"/>
                  </a:lnTo>
                  <a:lnTo>
                    <a:pt x="526" y="1458"/>
                  </a:lnTo>
                  <a:lnTo>
                    <a:pt x="543" y="1477"/>
                  </a:lnTo>
                  <a:lnTo>
                    <a:pt x="560" y="1495"/>
                  </a:lnTo>
                  <a:lnTo>
                    <a:pt x="577" y="1516"/>
                  </a:lnTo>
                  <a:lnTo>
                    <a:pt x="592" y="1535"/>
                  </a:lnTo>
                  <a:lnTo>
                    <a:pt x="609" y="1556"/>
                  </a:lnTo>
                  <a:lnTo>
                    <a:pt x="622" y="1577"/>
                  </a:lnTo>
                  <a:lnTo>
                    <a:pt x="637" y="1598"/>
                  </a:lnTo>
                  <a:lnTo>
                    <a:pt x="650" y="1618"/>
                  </a:lnTo>
                  <a:lnTo>
                    <a:pt x="664" y="1639"/>
                  </a:lnTo>
                  <a:lnTo>
                    <a:pt x="692" y="1528"/>
                  </a:lnTo>
                  <a:lnTo>
                    <a:pt x="724" y="1414"/>
                  </a:lnTo>
                  <a:lnTo>
                    <a:pt x="762" y="1305"/>
                  </a:lnTo>
                  <a:lnTo>
                    <a:pt x="803" y="1195"/>
                  </a:lnTo>
                  <a:lnTo>
                    <a:pt x="851" y="1087"/>
                  </a:lnTo>
                  <a:lnTo>
                    <a:pt x="902" y="979"/>
                  </a:lnTo>
                  <a:lnTo>
                    <a:pt x="958" y="873"/>
                  </a:lnTo>
                  <a:lnTo>
                    <a:pt x="1019" y="769"/>
                  </a:lnTo>
                  <a:lnTo>
                    <a:pt x="1083" y="667"/>
                  </a:lnTo>
                  <a:lnTo>
                    <a:pt x="1153" y="567"/>
                  </a:lnTo>
                  <a:lnTo>
                    <a:pt x="1227" y="467"/>
                  </a:lnTo>
                  <a:lnTo>
                    <a:pt x="1304" y="371"/>
                  </a:lnTo>
                  <a:lnTo>
                    <a:pt x="1387" y="274"/>
                  </a:lnTo>
                  <a:lnTo>
                    <a:pt x="1474" y="181"/>
                  </a:lnTo>
                  <a:lnTo>
                    <a:pt x="1565" y="91"/>
                  </a:lnTo>
                  <a:lnTo>
                    <a:pt x="1659" y="0"/>
                  </a:lnTo>
                  <a:lnTo>
                    <a:pt x="1327" y="0"/>
                  </a:lnTo>
                  <a:lnTo>
                    <a:pt x="1293" y="36"/>
                  </a:lnTo>
                  <a:lnTo>
                    <a:pt x="1259" y="72"/>
                  </a:lnTo>
                  <a:lnTo>
                    <a:pt x="1225" y="108"/>
                  </a:lnTo>
                  <a:lnTo>
                    <a:pt x="1193" y="144"/>
                  </a:lnTo>
                  <a:lnTo>
                    <a:pt x="1161" y="180"/>
                  </a:lnTo>
                  <a:lnTo>
                    <a:pt x="1128" y="217"/>
                  </a:lnTo>
                  <a:lnTo>
                    <a:pt x="1096" y="253"/>
                  </a:lnTo>
                  <a:lnTo>
                    <a:pt x="1066" y="291"/>
                  </a:lnTo>
                  <a:lnTo>
                    <a:pt x="1038" y="329"/>
                  </a:lnTo>
                  <a:lnTo>
                    <a:pt x="1007" y="367"/>
                  </a:lnTo>
                  <a:lnTo>
                    <a:pt x="979" y="405"/>
                  </a:lnTo>
                  <a:lnTo>
                    <a:pt x="953" y="442"/>
                  </a:lnTo>
                  <a:lnTo>
                    <a:pt x="924" y="482"/>
                  </a:lnTo>
                  <a:lnTo>
                    <a:pt x="900" y="522"/>
                  </a:lnTo>
                  <a:lnTo>
                    <a:pt x="873" y="560"/>
                  </a:lnTo>
                  <a:lnTo>
                    <a:pt x="849" y="599"/>
                  </a:lnTo>
                  <a:lnTo>
                    <a:pt x="824" y="639"/>
                  </a:lnTo>
                  <a:lnTo>
                    <a:pt x="800" y="679"/>
                  </a:lnTo>
                  <a:lnTo>
                    <a:pt x="777" y="720"/>
                  </a:lnTo>
                  <a:lnTo>
                    <a:pt x="756" y="760"/>
                  </a:lnTo>
                  <a:lnTo>
                    <a:pt x="733" y="802"/>
                  </a:lnTo>
                  <a:lnTo>
                    <a:pt x="713" y="841"/>
                  </a:lnTo>
                  <a:lnTo>
                    <a:pt x="694" y="883"/>
                  </a:lnTo>
                  <a:lnTo>
                    <a:pt x="673" y="924"/>
                  </a:lnTo>
                  <a:lnTo>
                    <a:pt x="654" y="966"/>
                  </a:lnTo>
                  <a:lnTo>
                    <a:pt x="637" y="1008"/>
                  </a:lnTo>
                  <a:lnTo>
                    <a:pt x="620" y="1049"/>
                  </a:lnTo>
                  <a:lnTo>
                    <a:pt x="603" y="1091"/>
                  </a:lnTo>
                  <a:lnTo>
                    <a:pt x="588" y="1134"/>
                  </a:lnTo>
                  <a:lnTo>
                    <a:pt x="573" y="1176"/>
                  </a:lnTo>
                  <a:lnTo>
                    <a:pt x="558" y="1219"/>
                  </a:lnTo>
                  <a:lnTo>
                    <a:pt x="544" y="1261"/>
                  </a:lnTo>
                  <a:lnTo>
                    <a:pt x="522" y="1236"/>
                  </a:lnTo>
                  <a:lnTo>
                    <a:pt x="497" y="1210"/>
                  </a:lnTo>
                  <a:lnTo>
                    <a:pt x="473" y="1185"/>
                  </a:lnTo>
                  <a:lnTo>
                    <a:pt x="446" y="1163"/>
                  </a:lnTo>
                  <a:lnTo>
                    <a:pt x="418" y="1138"/>
                  </a:lnTo>
                  <a:lnTo>
                    <a:pt x="391" y="1117"/>
                  </a:lnTo>
                  <a:lnTo>
                    <a:pt x="361" y="1095"/>
                  </a:lnTo>
                  <a:lnTo>
                    <a:pt x="331" y="1074"/>
                  </a:lnTo>
                  <a:lnTo>
                    <a:pt x="301" y="1053"/>
                  </a:lnTo>
                  <a:lnTo>
                    <a:pt x="269" y="1034"/>
                  </a:lnTo>
                  <a:lnTo>
                    <a:pt x="236" y="1015"/>
                  </a:lnTo>
                  <a:lnTo>
                    <a:pt x="202" y="998"/>
                  </a:lnTo>
                  <a:lnTo>
                    <a:pt x="168" y="981"/>
                  </a:lnTo>
                  <a:lnTo>
                    <a:pt x="134" y="964"/>
                  </a:lnTo>
                  <a:lnTo>
                    <a:pt x="98" y="949"/>
                  </a:lnTo>
                  <a:lnTo>
                    <a:pt x="63" y="934"/>
                  </a:lnTo>
                </a:path>
              </a:pathLst>
            </a:cu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48" name="Rectangle 76"/>
            <p:cNvSpPr>
              <a:spLocks noChangeArrowheads="1"/>
            </p:cNvSpPr>
            <p:nvPr/>
          </p:nvSpPr>
          <p:spPr bwMode="auto">
            <a:xfrm>
              <a:off x="20" y="5057"/>
              <a:ext cx="1984" cy="851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47" name="Rectangle 75"/>
            <p:cNvSpPr>
              <a:spLocks noChangeArrowheads="1"/>
            </p:cNvSpPr>
            <p:nvPr/>
          </p:nvSpPr>
          <p:spPr bwMode="auto">
            <a:xfrm>
              <a:off x="20" y="5057"/>
              <a:ext cx="1984" cy="851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46" name="Rectangle 74"/>
            <p:cNvSpPr>
              <a:spLocks noChangeArrowheads="1"/>
            </p:cNvSpPr>
            <p:nvPr/>
          </p:nvSpPr>
          <p:spPr bwMode="auto">
            <a:xfrm>
              <a:off x="491" y="5256"/>
              <a:ext cx="97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Federal Law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5" name="Rectangle 73"/>
            <p:cNvSpPr>
              <a:spLocks noChangeArrowheads="1"/>
            </p:cNvSpPr>
            <p:nvPr/>
          </p:nvSpPr>
          <p:spPr bwMode="auto">
            <a:xfrm>
              <a:off x="959" y="5483"/>
              <a:ext cx="9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4" name="Rectangle 72"/>
            <p:cNvSpPr>
              <a:spLocks noChangeArrowheads="1"/>
            </p:cNvSpPr>
            <p:nvPr/>
          </p:nvSpPr>
          <p:spPr bwMode="auto">
            <a:xfrm>
              <a:off x="2288" y="5057"/>
              <a:ext cx="1984" cy="851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43" name="Rectangle 71"/>
            <p:cNvSpPr>
              <a:spLocks noChangeArrowheads="1"/>
            </p:cNvSpPr>
            <p:nvPr/>
          </p:nvSpPr>
          <p:spPr bwMode="auto">
            <a:xfrm>
              <a:off x="2288" y="5057"/>
              <a:ext cx="1984" cy="851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2859" y="5256"/>
              <a:ext cx="78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State Law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1" name="Rectangle 69"/>
            <p:cNvSpPr>
              <a:spLocks noChangeArrowheads="1"/>
            </p:cNvSpPr>
            <p:nvPr/>
          </p:nvSpPr>
          <p:spPr bwMode="auto">
            <a:xfrm>
              <a:off x="3227" y="5483"/>
              <a:ext cx="9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0" name="Rectangle 68"/>
            <p:cNvSpPr>
              <a:spLocks noChangeArrowheads="1"/>
            </p:cNvSpPr>
            <p:nvPr/>
          </p:nvSpPr>
          <p:spPr bwMode="auto">
            <a:xfrm>
              <a:off x="4555" y="5057"/>
              <a:ext cx="1985" cy="851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4555" y="5057"/>
              <a:ext cx="1985" cy="851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5043" y="5256"/>
              <a:ext cx="98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Local Policy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7" name="Rectangle 65"/>
            <p:cNvSpPr>
              <a:spLocks noChangeArrowheads="1"/>
            </p:cNvSpPr>
            <p:nvPr/>
          </p:nvSpPr>
          <p:spPr bwMode="auto">
            <a:xfrm>
              <a:off x="5390" y="5483"/>
              <a:ext cx="28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736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6" name="Freeform 64"/>
            <p:cNvSpPr>
              <a:spLocks/>
            </p:cNvSpPr>
            <p:nvPr/>
          </p:nvSpPr>
          <p:spPr bwMode="auto">
            <a:xfrm>
              <a:off x="3138" y="4348"/>
              <a:ext cx="2337" cy="6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8" y="157"/>
                </a:cxn>
                <a:cxn ang="0">
                  <a:pos x="1176" y="317"/>
                </a:cxn>
                <a:cxn ang="0">
                  <a:pos x="1761" y="484"/>
                </a:cxn>
                <a:cxn ang="0">
                  <a:pos x="2347" y="652"/>
                </a:cxn>
                <a:cxn ang="0">
                  <a:pos x="2931" y="826"/>
                </a:cxn>
                <a:cxn ang="0">
                  <a:pos x="3513" y="1004"/>
                </a:cxn>
                <a:cxn ang="0">
                  <a:pos x="4093" y="1185"/>
                </a:cxn>
                <a:cxn ang="0">
                  <a:pos x="4674" y="1370"/>
                </a:cxn>
              </a:cxnLst>
              <a:rect l="0" t="0" r="r" b="b"/>
              <a:pathLst>
                <a:path w="4674" h="1370">
                  <a:moveTo>
                    <a:pt x="0" y="0"/>
                  </a:moveTo>
                  <a:lnTo>
                    <a:pt x="588" y="157"/>
                  </a:lnTo>
                  <a:lnTo>
                    <a:pt x="1176" y="317"/>
                  </a:lnTo>
                  <a:lnTo>
                    <a:pt x="1761" y="484"/>
                  </a:lnTo>
                  <a:lnTo>
                    <a:pt x="2347" y="652"/>
                  </a:lnTo>
                  <a:lnTo>
                    <a:pt x="2931" y="826"/>
                  </a:lnTo>
                  <a:lnTo>
                    <a:pt x="3513" y="1004"/>
                  </a:lnTo>
                  <a:lnTo>
                    <a:pt x="4093" y="1185"/>
                  </a:lnTo>
                  <a:lnTo>
                    <a:pt x="4674" y="1370"/>
                  </a:lnTo>
                </a:path>
              </a:pathLst>
            </a:custGeom>
            <a:noFill/>
            <a:ln w="4">
              <a:solidFill>
                <a:srgbClr val="4677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35" name="Freeform 63"/>
            <p:cNvSpPr>
              <a:spLocks/>
            </p:cNvSpPr>
            <p:nvPr/>
          </p:nvSpPr>
          <p:spPr bwMode="auto">
            <a:xfrm>
              <a:off x="5451" y="4988"/>
              <a:ext cx="97" cy="8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193" y="138"/>
                </a:cxn>
                <a:cxn ang="0">
                  <a:pos x="0" y="166"/>
                </a:cxn>
                <a:cxn ang="0">
                  <a:pos x="55" y="0"/>
                </a:cxn>
              </a:cxnLst>
              <a:rect l="0" t="0" r="r" b="b"/>
              <a:pathLst>
                <a:path w="193" h="166">
                  <a:moveTo>
                    <a:pt x="55" y="0"/>
                  </a:moveTo>
                  <a:lnTo>
                    <a:pt x="193" y="138"/>
                  </a:lnTo>
                  <a:lnTo>
                    <a:pt x="0" y="16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677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34" name="Freeform 62"/>
            <p:cNvSpPr>
              <a:spLocks/>
            </p:cNvSpPr>
            <p:nvPr/>
          </p:nvSpPr>
          <p:spPr bwMode="auto">
            <a:xfrm>
              <a:off x="3138" y="4348"/>
              <a:ext cx="127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1268"/>
                </a:cxn>
                <a:cxn ang="0">
                  <a:pos x="253" y="1268"/>
                </a:cxn>
              </a:cxnLst>
              <a:rect l="0" t="0" r="r" b="b"/>
              <a:pathLst>
                <a:path w="253" h="1268">
                  <a:moveTo>
                    <a:pt x="0" y="0"/>
                  </a:moveTo>
                  <a:lnTo>
                    <a:pt x="253" y="1268"/>
                  </a:lnTo>
                </a:path>
              </a:pathLst>
            </a:custGeom>
            <a:noFill/>
            <a:ln w="4">
              <a:solidFill>
                <a:srgbClr val="4677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33" name="Freeform 61"/>
            <p:cNvSpPr>
              <a:spLocks/>
            </p:cNvSpPr>
            <p:nvPr/>
          </p:nvSpPr>
          <p:spPr bwMode="auto">
            <a:xfrm>
              <a:off x="3220" y="4963"/>
              <a:ext cx="85" cy="94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20" y="189"/>
                </a:cxn>
                <a:cxn ang="0">
                  <a:pos x="0" y="34"/>
                </a:cxn>
                <a:cxn ang="0">
                  <a:pos x="171" y="0"/>
                </a:cxn>
              </a:cxnLst>
              <a:rect l="0" t="0" r="r" b="b"/>
              <a:pathLst>
                <a:path w="171" h="189">
                  <a:moveTo>
                    <a:pt x="171" y="0"/>
                  </a:moveTo>
                  <a:lnTo>
                    <a:pt x="120" y="189"/>
                  </a:lnTo>
                  <a:lnTo>
                    <a:pt x="0" y="34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4677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32" name="Freeform 60"/>
            <p:cNvSpPr>
              <a:spLocks/>
            </p:cNvSpPr>
            <p:nvPr/>
          </p:nvSpPr>
          <p:spPr bwMode="auto">
            <a:xfrm>
              <a:off x="1084" y="4348"/>
              <a:ext cx="2054" cy="685"/>
            </a:xfrm>
            <a:custGeom>
              <a:avLst/>
              <a:gdLst/>
              <a:ahLst/>
              <a:cxnLst>
                <a:cxn ang="0">
                  <a:pos x="4108" y="0"/>
                </a:cxn>
                <a:cxn ang="0">
                  <a:pos x="0" y="1369"/>
                </a:cxn>
                <a:cxn ang="0">
                  <a:pos x="0" y="1369"/>
                </a:cxn>
              </a:cxnLst>
              <a:rect l="0" t="0" r="r" b="b"/>
              <a:pathLst>
                <a:path w="4108" h="1369">
                  <a:moveTo>
                    <a:pt x="4108" y="0"/>
                  </a:moveTo>
                  <a:lnTo>
                    <a:pt x="0" y="1369"/>
                  </a:lnTo>
                </a:path>
              </a:pathLst>
            </a:custGeom>
            <a:noFill/>
            <a:ln w="4">
              <a:solidFill>
                <a:srgbClr val="4677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31" name="Freeform 59"/>
            <p:cNvSpPr>
              <a:spLocks/>
            </p:cNvSpPr>
            <p:nvPr/>
          </p:nvSpPr>
          <p:spPr bwMode="auto">
            <a:xfrm>
              <a:off x="1012" y="4988"/>
              <a:ext cx="96" cy="83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0" y="138"/>
                </a:cxn>
                <a:cxn ang="0">
                  <a:pos x="193" y="164"/>
                </a:cxn>
                <a:cxn ang="0">
                  <a:pos x="138" y="0"/>
                </a:cxn>
              </a:cxnLst>
              <a:rect l="0" t="0" r="r" b="b"/>
              <a:pathLst>
                <a:path w="193" h="164">
                  <a:moveTo>
                    <a:pt x="138" y="0"/>
                  </a:moveTo>
                  <a:lnTo>
                    <a:pt x="0" y="138"/>
                  </a:lnTo>
                  <a:lnTo>
                    <a:pt x="193" y="16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4677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30" name="Freeform 58"/>
            <p:cNvSpPr>
              <a:spLocks/>
            </p:cNvSpPr>
            <p:nvPr/>
          </p:nvSpPr>
          <p:spPr bwMode="auto">
            <a:xfrm>
              <a:off x="1154" y="5057"/>
              <a:ext cx="850" cy="851"/>
            </a:xfrm>
            <a:custGeom>
              <a:avLst/>
              <a:gdLst/>
              <a:ahLst/>
              <a:cxnLst>
                <a:cxn ang="0">
                  <a:pos x="42" y="1168"/>
                </a:cxn>
                <a:cxn ang="0">
                  <a:pos x="148" y="1215"/>
                </a:cxn>
                <a:cxn ang="0">
                  <a:pos x="250" y="1268"/>
                </a:cxn>
                <a:cxn ang="0">
                  <a:pos x="344" y="1327"/>
                </a:cxn>
                <a:cxn ang="0">
                  <a:pos x="433" y="1391"/>
                </a:cxn>
                <a:cxn ang="0">
                  <a:pos x="473" y="1427"/>
                </a:cxn>
                <a:cxn ang="0">
                  <a:pos x="513" y="1463"/>
                </a:cxn>
                <a:cxn ang="0">
                  <a:pos x="550" y="1499"/>
                </a:cxn>
                <a:cxn ang="0">
                  <a:pos x="584" y="1537"/>
                </a:cxn>
                <a:cxn ang="0">
                  <a:pos x="618" y="1576"/>
                </a:cxn>
                <a:cxn ang="0">
                  <a:pos x="651" y="1616"/>
                </a:cxn>
                <a:cxn ang="0">
                  <a:pos x="679" y="1658"/>
                </a:cxn>
                <a:cxn ang="0">
                  <a:pos x="705" y="1701"/>
                </a:cxn>
                <a:cxn ang="0">
                  <a:pos x="734" y="1588"/>
                </a:cxn>
                <a:cxn ang="0">
                  <a:pos x="804" y="1365"/>
                </a:cxn>
                <a:cxn ang="0">
                  <a:pos x="892" y="1147"/>
                </a:cxn>
                <a:cxn ang="0">
                  <a:pos x="1000" y="936"/>
                </a:cxn>
                <a:cxn ang="0">
                  <a:pos x="1125" y="728"/>
                </a:cxn>
                <a:cxn ang="0">
                  <a:pos x="1269" y="529"/>
                </a:cxn>
                <a:cxn ang="0">
                  <a:pos x="1429" y="336"/>
                </a:cxn>
                <a:cxn ang="0">
                  <a:pos x="1607" y="151"/>
                </a:cxn>
                <a:cxn ang="0">
                  <a:pos x="1701" y="62"/>
                </a:cxn>
                <a:cxn ang="0">
                  <a:pos x="1660" y="0"/>
                </a:cxn>
                <a:cxn ang="0">
                  <a:pos x="1486" y="143"/>
                </a:cxn>
                <a:cxn ang="0">
                  <a:pos x="1323" y="296"/>
                </a:cxn>
                <a:cxn ang="0">
                  <a:pos x="1172" y="453"/>
                </a:cxn>
                <a:cxn ang="0">
                  <a:pos x="1030" y="618"/>
                </a:cxn>
                <a:cxn ang="0">
                  <a:pos x="902" y="786"/>
                </a:cxn>
                <a:cxn ang="0">
                  <a:pos x="785" y="960"/>
                </a:cxn>
                <a:cxn ang="0">
                  <a:pos x="679" y="1140"/>
                </a:cxn>
                <a:cxn ang="0">
                  <a:pos x="586" y="1323"/>
                </a:cxn>
                <a:cxn ang="0">
                  <a:pos x="554" y="1302"/>
                </a:cxn>
                <a:cxn ang="0">
                  <a:pos x="488" y="1263"/>
                </a:cxn>
                <a:cxn ang="0">
                  <a:pos x="420" y="1229"/>
                </a:cxn>
                <a:cxn ang="0">
                  <a:pos x="348" y="1196"/>
                </a:cxn>
                <a:cxn ang="0">
                  <a:pos x="274" y="1170"/>
                </a:cxn>
                <a:cxn ang="0">
                  <a:pos x="199" y="1145"/>
                </a:cxn>
                <a:cxn ang="0">
                  <a:pos x="121" y="1125"/>
                </a:cxn>
                <a:cxn ang="0">
                  <a:pos x="40" y="1108"/>
                </a:cxn>
                <a:cxn ang="0">
                  <a:pos x="0" y="1102"/>
                </a:cxn>
              </a:cxnLst>
              <a:rect l="0" t="0" r="r" b="b"/>
              <a:pathLst>
                <a:path w="1701" h="1701">
                  <a:moveTo>
                    <a:pt x="0" y="1102"/>
                  </a:moveTo>
                  <a:lnTo>
                    <a:pt x="42" y="1168"/>
                  </a:lnTo>
                  <a:lnTo>
                    <a:pt x="97" y="1191"/>
                  </a:lnTo>
                  <a:lnTo>
                    <a:pt x="148" y="1215"/>
                  </a:lnTo>
                  <a:lnTo>
                    <a:pt x="201" y="1242"/>
                  </a:lnTo>
                  <a:lnTo>
                    <a:pt x="250" y="1268"/>
                  </a:lnTo>
                  <a:lnTo>
                    <a:pt x="297" y="1297"/>
                  </a:lnTo>
                  <a:lnTo>
                    <a:pt x="344" y="1327"/>
                  </a:lnTo>
                  <a:lnTo>
                    <a:pt x="390" y="1359"/>
                  </a:lnTo>
                  <a:lnTo>
                    <a:pt x="433" y="1391"/>
                  </a:lnTo>
                  <a:lnTo>
                    <a:pt x="454" y="1408"/>
                  </a:lnTo>
                  <a:lnTo>
                    <a:pt x="473" y="1427"/>
                  </a:lnTo>
                  <a:lnTo>
                    <a:pt x="494" y="1444"/>
                  </a:lnTo>
                  <a:lnTo>
                    <a:pt x="513" y="1463"/>
                  </a:lnTo>
                  <a:lnTo>
                    <a:pt x="531" y="1480"/>
                  </a:lnTo>
                  <a:lnTo>
                    <a:pt x="550" y="1499"/>
                  </a:lnTo>
                  <a:lnTo>
                    <a:pt x="567" y="1518"/>
                  </a:lnTo>
                  <a:lnTo>
                    <a:pt x="584" y="1537"/>
                  </a:lnTo>
                  <a:lnTo>
                    <a:pt x="601" y="1556"/>
                  </a:lnTo>
                  <a:lnTo>
                    <a:pt x="618" y="1576"/>
                  </a:lnTo>
                  <a:lnTo>
                    <a:pt x="634" y="1595"/>
                  </a:lnTo>
                  <a:lnTo>
                    <a:pt x="651" y="1616"/>
                  </a:lnTo>
                  <a:lnTo>
                    <a:pt x="664" y="1637"/>
                  </a:lnTo>
                  <a:lnTo>
                    <a:pt x="679" y="1658"/>
                  </a:lnTo>
                  <a:lnTo>
                    <a:pt x="692" y="1679"/>
                  </a:lnTo>
                  <a:lnTo>
                    <a:pt x="705" y="1701"/>
                  </a:lnTo>
                  <a:lnTo>
                    <a:pt x="734" y="1588"/>
                  </a:lnTo>
                  <a:lnTo>
                    <a:pt x="766" y="1476"/>
                  </a:lnTo>
                  <a:lnTo>
                    <a:pt x="804" y="1365"/>
                  </a:lnTo>
                  <a:lnTo>
                    <a:pt x="845" y="1255"/>
                  </a:lnTo>
                  <a:lnTo>
                    <a:pt x="892" y="1147"/>
                  </a:lnTo>
                  <a:lnTo>
                    <a:pt x="943" y="1041"/>
                  </a:lnTo>
                  <a:lnTo>
                    <a:pt x="1000" y="936"/>
                  </a:lnTo>
                  <a:lnTo>
                    <a:pt x="1061" y="832"/>
                  </a:lnTo>
                  <a:lnTo>
                    <a:pt x="1125" y="728"/>
                  </a:lnTo>
                  <a:lnTo>
                    <a:pt x="1195" y="627"/>
                  </a:lnTo>
                  <a:lnTo>
                    <a:pt x="1269" y="529"/>
                  </a:lnTo>
                  <a:lnTo>
                    <a:pt x="1346" y="431"/>
                  </a:lnTo>
                  <a:lnTo>
                    <a:pt x="1429" y="336"/>
                  </a:lnTo>
                  <a:lnTo>
                    <a:pt x="1516" y="242"/>
                  </a:lnTo>
                  <a:lnTo>
                    <a:pt x="1607" y="151"/>
                  </a:lnTo>
                  <a:lnTo>
                    <a:pt x="1701" y="62"/>
                  </a:lnTo>
                  <a:lnTo>
                    <a:pt x="1660" y="0"/>
                  </a:lnTo>
                  <a:lnTo>
                    <a:pt x="1571" y="72"/>
                  </a:lnTo>
                  <a:lnTo>
                    <a:pt x="1486" y="143"/>
                  </a:lnTo>
                  <a:lnTo>
                    <a:pt x="1403" y="219"/>
                  </a:lnTo>
                  <a:lnTo>
                    <a:pt x="1323" y="296"/>
                  </a:lnTo>
                  <a:lnTo>
                    <a:pt x="1246" y="374"/>
                  </a:lnTo>
                  <a:lnTo>
                    <a:pt x="1172" y="453"/>
                  </a:lnTo>
                  <a:lnTo>
                    <a:pt x="1100" y="535"/>
                  </a:lnTo>
                  <a:lnTo>
                    <a:pt x="1030" y="618"/>
                  </a:lnTo>
                  <a:lnTo>
                    <a:pt x="964" y="701"/>
                  </a:lnTo>
                  <a:lnTo>
                    <a:pt x="902" y="786"/>
                  </a:lnTo>
                  <a:lnTo>
                    <a:pt x="841" y="873"/>
                  </a:lnTo>
                  <a:lnTo>
                    <a:pt x="785" y="960"/>
                  </a:lnTo>
                  <a:lnTo>
                    <a:pt x="730" y="1049"/>
                  </a:lnTo>
                  <a:lnTo>
                    <a:pt x="679" y="1140"/>
                  </a:lnTo>
                  <a:lnTo>
                    <a:pt x="632" y="1230"/>
                  </a:lnTo>
                  <a:lnTo>
                    <a:pt x="586" y="1323"/>
                  </a:lnTo>
                  <a:lnTo>
                    <a:pt x="554" y="1302"/>
                  </a:lnTo>
                  <a:lnTo>
                    <a:pt x="522" y="1281"/>
                  </a:lnTo>
                  <a:lnTo>
                    <a:pt x="488" y="1263"/>
                  </a:lnTo>
                  <a:lnTo>
                    <a:pt x="456" y="1246"/>
                  </a:lnTo>
                  <a:lnTo>
                    <a:pt x="420" y="1229"/>
                  </a:lnTo>
                  <a:lnTo>
                    <a:pt x="384" y="1212"/>
                  </a:lnTo>
                  <a:lnTo>
                    <a:pt x="348" y="1196"/>
                  </a:lnTo>
                  <a:lnTo>
                    <a:pt x="312" y="1183"/>
                  </a:lnTo>
                  <a:lnTo>
                    <a:pt x="274" y="1170"/>
                  </a:lnTo>
                  <a:lnTo>
                    <a:pt x="237" y="1157"/>
                  </a:lnTo>
                  <a:lnTo>
                    <a:pt x="199" y="1145"/>
                  </a:lnTo>
                  <a:lnTo>
                    <a:pt x="159" y="1134"/>
                  </a:lnTo>
                  <a:lnTo>
                    <a:pt x="121" y="1125"/>
                  </a:lnTo>
                  <a:lnTo>
                    <a:pt x="82" y="1115"/>
                  </a:lnTo>
                  <a:lnTo>
                    <a:pt x="40" y="1108"/>
                  </a:lnTo>
                  <a:lnTo>
                    <a:pt x="0" y="1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29" name="Freeform 57"/>
            <p:cNvSpPr>
              <a:spLocks/>
            </p:cNvSpPr>
            <p:nvPr/>
          </p:nvSpPr>
          <p:spPr bwMode="auto">
            <a:xfrm>
              <a:off x="1154" y="5057"/>
              <a:ext cx="850" cy="851"/>
            </a:xfrm>
            <a:custGeom>
              <a:avLst/>
              <a:gdLst/>
              <a:ahLst/>
              <a:cxnLst>
                <a:cxn ang="0">
                  <a:pos x="42" y="1168"/>
                </a:cxn>
                <a:cxn ang="0">
                  <a:pos x="148" y="1215"/>
                </a:cxn>
                <a:cxn ang="0">
                  <a:pos x="250" y="1268"/>
                </a:cxn>
                <a:cxn ang="0">
                  <a:pos x="344" y="1327"/>
                </a:cxn>
                <a:cxn ang="0">
                  <a:pos x="433" y="1391"/>
                </a:cxn>
                <a:cxn ang="0">
                  <a:pos x="473" y="1427"/>
                </a:cxn>
                <a:cxn ang="0">
                  <a:pos x="513" y="1463"/>
                </a:cxn>
                <a:cxn ang="0">
                  <a:pos x="550" y="1499"/>
                </a:cxn>
                <a:cxn ang="0">
                  <a:pos x="584" y="1537"/>
                </a:cxn>
                <a:cxn ang="0">
                  <a:pos x="618" y="1576"/>
                </a:cxn>
                <a:cxn ang="0">
                  <a:pos x="651" y="1616"/>
                </a:cxn>
                <a:cxn ang="0">
                  <a:pos x="679" y="1658"/>
                </a:cxn>
                <a:cxn ang="0">
                  <a:pos x="705" y="1701"/>
                </a:cxn>
                <a:cxn ang="0">
                  <a:pos x="734" y="1588"/>
                </a:cxn>
                <a:cxn ang="0">
                  <a:pos x="804" y="1365"/>
                </a:cxn>
                <a:cxn ang="0">
                  <a:pos x="892" y="1147"/>
                </a:cxn>
                <a:cxn ang="0">
                  <a:pos x="1000" y="936"/>
                </a:cxn>
                <a:cxn ang="0">
                  <a:pos x="1125" y="728"/>
                </a:cxn>
                <a:cxn ang="0">
                  <a:pos x="1269" y="529"/>
                </a:cxn>
                <a:cxn ang="0">
                  <a:pos x="1429" y="336"/>
                </a:cxn>
                <a:cxn ang="0">
                  <a:pos x="1607" y="151"/>
                </a:cxn>
                <a:cxn ang="0">
                  <a:pos x="1701" y="62"/>
                </a:cxn>
                <a:cxn ang="0">
                  <a:pos x="1660" y="0"/>
                </a:cxn>
                <a:cxn ang="0">
                  <a:pos x="1486" y="143"/>
                </a:cxn>
                <a:cxn ang="0">
                  <a:pos x="1323" y="296"/>
                </a:cxn>
                <a:cxn ang="0">
                  <a:pos x="1172" y="453"/>
                </a:cxn>
                <a:cxn ang="0">
                  <a:pos x="1030" y="618"/>
                </a:cxn>
                <a:cxn ang="0">
                  <a:pos x="902" y="786"/>
                </a:cxn>
                <a:cxn ang="0">
                  <a:pos x="785" y="960"/>
                </a:cxn>
                <a:cxn ang="0">
                  <a:pos x="679" y="1140"/>
                </a:cxn>
                <a:cxn ang="0">
                  <a:pos x="586" y="1323"/>
                </a:cxn>
                <a:cxn ang="0">
                  <a:pos x="554" y="1302"/>
                </a:cxn>
                <a:cxn ang="0">
                  <a:pos x="488" y="1263"/>
                </a:cxn>
                <a:cxn ang="0">
                  <a:pos x="420" y="1229"/>
                </a:cxn>
                <a:cxn ang="0">
                  <a:pos x="348" y="1196"/>
                </a:cxn>
                <a:cxn ang="0">
                  <a:pos x="274" y="1170"/>
                </a:cxn>
                <a:cxn ang="0">
                  <a:pos x="199" y="1145"/>
                </a:cxn>
                <a:cxn ang="0">
                  <a:pos x="121" y="1125"/>
                </a:cxn>
                <a:cxn ang="0">
                  <a:pos x="40" y="1108"/>
                </a:cxn>
                <a:cxn ang="0">
                  <a:pos x="0" y="1102"/>
                </a:cxn>
              </a:cxnLst>
              <a:rect l="0" t="0" r="r" b="b"/>
              <a:pathLst>
                <a:path w="1701" h="1701">
                  <a:moveTo>
                    <a:pt x="0" y="1102"/>
                  </a:moveTo>
                  <a:lnTo>
                    <a:pt x="42" y="1168"/>
                  </a:lnTo>
                  <a:lnTo>
                    <a:pt x="97" y="1191"/>
                  </a:lnTo>
                  <a:lnTo>
                    <a:pt x="148" y="1215"/>
                  </a:lnTo>
                  <a:lnTo>
                    <a:pt x="201" y="1242"/>
                  </a:lnTo>
                  <a:lnTo>
                    <a:pt x="250" y="1268"/>
                  </a:lnTo>
                  <a:lnTo>
                    <a:pt x="297" y="1297"/>
                  </a:lnTo>
                  <a:lnTo>
                    <a:pt x="344" y="1327"/>
                  </a:lnTo>
                  <a:lnTo>
                    <a:pt x="390" y="1359"/>
                  </a:lnTo>
                  <a:lnTo>
                    <a:pt x="433" y="1391"/>
                  </a:lnTo>
                  <a:lnTo>
                    <a:pt x="454" y="1408"/>
                  </a:lnTo>
                  <a:lnTo>
                    <a:pt x="473" y="1427"/>
                  </a:lnTo>
                  <a:lnTo>
                    <a:pt x="494" y="1444"/>
                  </a:lnTo>
                  <a:lnTo>
                    <a:pt x="513" y="1463"/>
                  </a:lnTo>
                  <a:lnTo>
                    <a:pt x="531" y="1480"/>
                  </a:lnTo>
                  <a:lnTo>
                    <a:pt x="550" y="1499"/>
                  </a:lnTo>
                  <a:lnTo>
                    <a:pt x="567" y="1518"/>
                  </a:lnTo>
                  <a:lnTo>
                    <a:pt x="584" y="1537"/>
                  </a:lnTo>
                  <a:lnTo>
                    <a:pt x="601" y="1556"/>
                  </a:lnTo>
                  <a:lnTo>
                    <a:pt x="618" y="1576"/>
                  </a:lnTo>
                  <a:lnTo>
                    <a:pt x="634" y="1595"/>
                  </a:lnTo>
                  <a:lnTo>
                    <a:pt x="651" y="1616"/>
                  </a:lnTo>
                  <a:lnTo>
                    <a:pt x="664" y="1637"/>
                  </a:lnTo>
                  <a:lnTo>
                    <a:pt x="679" y="1658"/>
                  </a:lnTo>
                  <a:lnTo>
                    <a:pt x="692" y="1679"/>
                  </a:lnTo>
                  <a:lnTo>
                    <a:pt x="705" y="1701"/>
                  </a:lnTo>
                  <a:lnTo>
                    <a:pt x="734" y="1588"/>
                  </a:lnTo>
                  <a:lnTo>
                    <a:pt x="766" y="1476"/>
                  </a:lnTo>
                  <a:lnTo>
                    <a:pt x="804" y="1365"/>
                  </a:lnTo>
                  <a:lnTo>
                    <a:pt x="845" y="1255"/>
                  </a:lnTo>
                  <a:lnTo>
                    <a:pt x="892" y="1147"/>
                  </a:lnTo>
                  <a:lnTo>
                    <a:pt x="943" y="1041"/>
                  </a:lnTo>
                  <a:lnTo>
                    <a:pt x="1000" y="936"/>
                  </a:lnTo>
                  <a:lnTo>
                    <a:pt x="1061" y="832"/>
                  </a:lnTo>
                  <a:lnTo>
                    <a:pt x="1125" y="728"/>
                  </a:lnTo>
                  <a:lnTo>
                    <a:pt x="1195" y="627"/>
                  </a:lnTo>
                  <a:lnTo>
                    <a:pt x="1269" y="529"/>
                  </a:lnTo>
                  <a:lnTo>
                    <a:pt x="1346" y="431"/>
                  </a:lnTo>
                  <a:lnTo>
                    <a:pt x="1429" y="336"/>
                  </a:lnTo>
                  <a:lnTo>
                    <a:pt x="1516" y="242"/>
                  </a:lnTo>
                  <a:lnTo>
                    <a:pt x="1607" y="151"/>
                  </a:lnTo>
                  <a:lnTo>
                    <a:pt x="1701" y="62"/>
                  </a:lnTo>
                  <a:lnTo>
                    <a:pt x="1660" y="0"/>
                  </a:lnTo>
                  <a:lnTo>
                    <a:pt x="1571" y="72"/>
                  </a:lnTo>
                  <a:lnTo>
                    <a:pt x="1486" y="143"/>
                  </a:lnTo>
                  <a:lnTo>
                    <a:pt x="1403" y="219"/>
                  </a:lnTo>
                  <a:lnTo>
                    <a:pt x="1323" y="296"/>
                  </a:lnTo>
                  <a:lnTo>
                    <a:pt x="1246" y="374"/>
                  </a:lnTo>
                  <a:lnTo>
                    <a:pt x="1172" y="453"/>
                  </a:lnTo>
                  <a:lnTo>
                    <a:pt x="1100" y="535"/>
                  </a:lnTo>
                  <a:lnTo>
                    <a:pt x="1030" y="618"/>
                  </a:lnTo>
                  <a:lnTo>
                    <a:pt x="964" y="701"/>
                  </a:lnTo>
                  <a:lnTo>
                    <a:pt x="902" y="786"/>
                  </a:lnTo>
                  <a:lnTo>
                    <a:pt x="841" y="873"/>
                  </a:lnTo>
                  <a:lnTo>
                    <a:pt x="785" y="960"/>
                  </a:lnTo>
                  <a:lnTo>
                    <a:pt x="730" y="1049"/>
                  </a:lnTo>
                  <a:lnTo>
                    <a:pt x="679" y="1140"/>
                  </a:lnTo>
                  <a:lnTo>
                    <a:pt x="632" y="1230"/>
                  </a:lnTo>
                  <a:lnTo>
                    <a:pt x="586" y="1323"/>
                  </a:lnTo>
                  <a:lnTo>
                    <a:pt x="554" y="1302"/>
                  </a:lnTo>
                  <a:lnTo>
                    <a:pt x="522" y="1281"/>
                  </a:lnTo>
                  <a:lnTo>
                    <a:pt x="488" y="1263"/>
                  </a:lnTo>
                  <a:lnTo>
                    <a:pt x="456" y="1246"/>
                  </a:lnTo>
                  <a:lnTo>
                    <a:pt x="420" y="1229"/>
                  </a:lnTo>
                  <a:lnTo>
                    <a:pt x="384" y="1212"/>
                  </a:lnTo>
                  <a:lnTo>
                    <a:pt x="348" y="1196"/>
                  </a:lnTo>
                  <a:lnTo>
                    <a:pt x="312" y="1183"/>
                  </a:lnTo>
                  <a:lnTo>
                    <a:pt x="274" y="1170"/>
                  </a:lnTo>
                  <a:lnTo>
                    <a:pt x="237" y="1157"/>
                  </a:lnTo>
                  <a:lnTo>
                    <a:pt x="199" y="1145"/>
                  </a:lnTo>
                  <a:lnTo>
                    <a:pt x="159" y="1134"/>
                  </a:lnTo>
                  <a:lnTo>
                    <a:pt x="121" y="1125"/>
                  </a:lnTo>
                  <a:lnTo>
                    <a:pt x="82" y="1115"/>
                  </a:lnTo>
                  <a:lnTo>
                    <a:pt x="40" y="1108"/>
                  </a:lnTo>
                  <a:lnTo>
                    <a:pt x="0" y="1102"/>
                  </a:lnTo>
                </a:path>
              </a:pathLst>
            </a:cu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28" name="Freeform 56"/>
            <p:cNvSpPr>
              <a:spLocks/>
            </p:cNvSpPr>
            <p:nvPr/>
          </p:nvSpPr>
          <p:spPr bwMode="auto">
            <a:xfrm>
              <a:off x="1154" y="5057"/>
              <a:ext cx="829" cy="819"/>
            </a:xfrm>
            <a:custGeom>
              <a:avLst/>
              <a:gdLst/>
              <a:ahLst/>
              <a:cxnLst>
                <a:cxn ang="0">
                  <a:pos x="0" y="1106"/>
                </a:cxn>
                <a:cxn ang="0">
                  <a:pos x="106" y="1153"/>
                </a:cxn>
                <a:cxn ang="0">
                  <a:pos x="208" y="1206"/>
                </a:cxn>
                <a:cxn ang="0">
                  <a:pos x="303" y="1264"/>
                </a:cxn>
                <a:cxn ang="0">
                  <a:pos x="392" y="1329"/>
                </a:cxn>
                <a:cxn ang="0">
                  <a:pos x="431" y="1363"/>
                </a:cxn>
                <a:cxn ang="0">
                  <a:pos x="471" y="1399"/>
                </a:cxn>
                <a:cxn ang="0">
                  <a:pos x="509" y="1437"/>
                </a:cxn>
                <a:cxn ang="0">
                  <a:pos x="543" y="1474"/>
                </a:cxn>
                <a:cxn ang="0">
                  <a:pos x="577" y="1514"/>
                </a:cxn>
                <a:cxn ang="0">
                  <a:pos x="609" y="1554"/>
                </a:cxn>
                <a:cxn ang="0">
                  <a:pos x="637" y="1595"/>
                </a:cxn>
                <a:cxn ang="0">
                  <a:pos x="664" y="1637"/>
                </a:cxn>
                <a:cxn ang="0">
                  <a:pos x="692" y="1525"/>
                </a:cxn>
                <a:cxn ang="0">
                  <a:pos x="762" y="1302"/>
                </a:cxn>
                <a:cxn ang="0">
                  <a:pos x="851" y="1085"/>
                </a:cxn>
                <a:cxn ang="0">
                  <a:pos x="959" y="871"/>
                </a:cxn>
                <a:cxn ang="0">
                  <a:pos x="1083" y="665"/>
                </a:cxn>
                <a:cxn ang="0">
                  <a:pos x="1227" y="465"/>
                </a:cxn>
                <a:cxn ang="0">
                  <a:pos x="1388" y="272"/>
                </a:cxn>
                <a:cxn ang="0">
                  <a:pos x="1565" y="89"/>
                </a:cxn>
                <a:cxn ang="0">
                  <a:pos x="1660" y="0"/>
                </a:cxn>
                <a:cxn ang="0">
                  <a:pos x="1327" y="0"/>
                </a:cxn>
                <a:cxn ang="0">
                  <a:pos x="1259" y="70"/>
                </a:cxn>
                <a:cxn ang="0">
                  <a:pos x="1193" y="141"/>
                </a:cxn>
                <a:cxn ang="0">
                  <a:pos x="1129" y="215"/>
                </a:cxn>
                <a:cxn ang="0">
                  <a:pos x="1066" y="289"/>
                </a:cxn>
                <a:cxn ang="0">
                  <a:pos x="1008" y="365"/>
                </a:cxn>
                <a:cxn ang="0">
                  <a:pos x="953" y="440"/>
                </a:cxn>
                <a:cxn ang="0">
                  <a:pos x="900" y="520"/>
                </a:cxn>
                <a:cxn ang="0">
                  <a:pos x="849" y="597"/>
                </a:cxn>
                <a:cxn ang="0">
                  <a:pos x="802" y="676"/>
                </a:cxn>
                <a:cxn ang="0">
                  <a:pos x="756" y="758"/>
                </a:cxn>
                <a:cxn ang="0">
                  <a:pos x="713" y="839"/>
                </a:cxn>
                <a:cxn ang="0">
                  <a:pos x="673" y="922"/>
                </a:cxn>
                <a:cxn ang="0">
                  <a:pos x="637" y="1005"/>
                </a:cxn>
                <a:cxn ang="0">
                  <a:pos x="603" y="1089"/>
                </a:cxn>
                <a:cxn ang="0">
                  <a:pos x="573" y="1174"/>
                </a:cxn>
                <a:cxn ang="0">
                  <a:pos x="545" y="1259"/>
                </a:cxn>
                <a:cxn ang="0">
                  <a:pos x="522" y="1234"/>
                </a:cxn>
                <a:cxn ang="0">
                  <a:pos x="473" y="1183"/>
                </a:cxn>
                <a:cxn ang="0">
                  <a:pos x="418" y="1136"/>
                </a:cxn>
                <a:cxn ang="0">
                  <a:pos x="361" y="1092"/>
                </a:cxn>
                <a:cxn ang="0">
                  <a:pos x="301" y="1051"/>
                </a:cxn>
                <a:cxn ang="0">
                  <a:pos x="237" y="1013"/>
                </a:cxn>
                <a:cxn ang="0">
                  <a:pos x="169" y="979"/>
                </a:cxn>
                <a:cxn ang="0">
                  <a:pos x="99" y="947"/>
                </a:cxn>
                <a:cxn ang="0">
                  <a:pos x="63" y="932"/>
                </a:cxn>
              </a:cxnLst>
              <a:rect l="0" t="0" r="r" b="b"/>
              <a:pathLst>
                <a:path w="1660" h="1637">
                  <a:moveTo>
                    <a:pt x="63" y="932"/>
                  </a:moveTo>
                  <a:lnTo>
                    <a:pt x="0" y="1106"/>
                  </a:lnTo>
                  <a:lnTo>
                    <a:pt x="55" y="1128"/>
                  </a:lnTo>
                  <a:lnTo>
                    <a:pt x="106" y="1153"/>
                  </a:lnTo>
                  <a:lnTo>
                    <a:pt x="159" y="1177"/>
                  </a:lnTo>
                  <a:lnTo>
                    <a:pt x="208" y="1206"/>
                  </a:lnTo>
                  <a:lnTo>
                    <a:pt x="256" y="1234"/>
                  </a:lnTo>
                  <a:lnTo>
                    <a:pt x="303" y="1264"/>
                  </a:lnTo>
                  <a:lnTo>
                    <a:pt x="348" y="1297"/>
                  </a:lnTo>
                  <a:lnTo>
                    <a:pt x="392" y="1329"/>
                  </a:lnTo>
                  <a:lnTo>
                    <a:pt x="412" y="1346"/>
                  </a:lnTo>
                  <a:lnTo>
                    <a:pt x="431" y="1363"/>
                  </a:lnTo>
                  <a:lnTo>
                    <a:pt x="452" y="1382"/>
                  </a:lnTo>
                  <a:lnTo>
                    <a:pt x="471" y="1399"/>
                  </a:lnTo>
                  <a:lnTo>
                    <a:pt x="490" y="1418"/>
                  </a:lnTo>
                  <a:lnTo>
                    <a:pt x="509" y="1437"/>
                  </a:lnTo>
                  <a:lnTo>
                    <a:pt x="526" y="1455"/>
                  </a:lnTo>
                  <a:lnTo>
                    <a:pt x="543" y="1474"/>
                  </a:lnTo>
                  <a:lnTo>
                    <a:pt x="560" y="1493"/>
                  </a:lnTo>
                  <a:lnTo>
                    <a:pt x="577" y="1514"/>
                  </a:lnTo>
                  <a:lnTo>
                    <a:pt x="592" y="1533"/>
                  </a:lnTo>
                  <a:lnTo>
                    <a:pt x="609" y="1554"/>
                  </a:lnTo>
                  <a:lnTo>
                    <a:pt x="622" y="1575"/>
                  </a:lnTo>
                  <a:lnTo>
                    <a:pt x="637" y="1595"/>
                  </a:lnTo>
                  <a:lnTo>
                    <a:pt x="651" y="1616"/>
                  </a:lnTo>
                  <a:lnTo>
                    <a:pt x="664" y="1637"/>
                  </a:lnTo>
                  <a:lnTo>
                    <a:pt x="692" y="1525"/>
                  </a:lnTo>
                  <a:lnTo>
                    <a:pt x="724" y="1414"/>
                  </a:lnTo>
                  <a:lnTo>
                    <a:pt x="762" y="1302"/>
                  </a:lnTo>
                  <a:lnTo>
                    <a:pt x="804" y="1193"/>
                  </a:lnTo>
                  <a:lnTo>
                    <a:pt x="851" y="1085"/>
                  </a:lnTo>
                  <a:lnTo>
                    <a:pt x="902" y="977"/>
                  </a:lnTo>
                  <a:lnTo>
                    <a:pt x="959" y="871"/>
                  </a:lnTo>
                  <a:lnTo>
                    <a:pt x="1019" y="767"/>
                  </a:lnTo>
                  <a:lnTo>
                    <a:pt x="1083" y="665"/>
                  </a:lnTo>
                  <a:lnTo>
                    <a:pt x="1153" y="565"/>
                  </a:lnTo>
                  <a:lnTo>
                    <a:pt x="1227" y="465"/>
                  </a:lnTo>
                  <a:lnTo>
                    <a:pt x="1304" y="368"/>
                  </a:lnTo>
                  <a:lnTo>
                    <a:pt x="1388" y="272"/>
                  </a:lnTo>
                  <a:lnTo>
                    <a:pt x="1475" y="179"/>
                  </a:lnTo>
                  <a:lnTo>
                    <a:pt x="1565" y="89"/>
                  </a:lnTo>
                  <a:lnTo>
                    <a:pt x="1660" y="0"/>
                  </a:lnTo>
                  <a:lnTo>
                    <a:pt x="1327" y="0"/>
                  </a:lnTo>
                  <a:lnTo>
                    <a:pt x="1293" y="34"/>
                  </a:lnTo>
                  <a:lnTo>
                    <a:pt x="1259" y="70"/>
                  </a:lnTo>
                  <a:lnTo>
                    <a:pt x="1225" y="106"/>
                  </a:lnTo>
                  <a:lnTo>
                    <a:pt x="1193" y="141"/>
                  </a:lnTo>
                  <a:lnTo>
                    <a:pt x="1161" y="177"/>
                  </a:lnTo>
                  <a:lnTo>
                    <a:pt x="1129" y="215"/>
                  </a:lnTo>
                  <a:lnTo>
                    <a:pt x="1097" y="251"/>
                  </a:lnTo>
                  <a:lnTo>
                    <a:pt x="1066" y="289"/>
                  </a:lnTo>
                  <a:lnTo>
                    <a:pt x="1038" y="327"/>
                  </a:lnTo>
                  <a:lnTo>
                    <a:pt x="1008" y="365"/>
                  </a:lnTo>
                  <a:lnTo>
                    <a:pt x="979" y="402"/>
                  </a:lnTo>
                  <a:lnTo>
                    <a:pt x="953" y="440"/>
                  </a:lnTo>
                  <a:lnTo>
                    <a:pt x="926" y="480"/>
                  </a:lnTo>
                  <a:lnTo>
                    <a:pt x="900" y="520"/>
                  </a:lnTo>
                  <a:lnTo>
                    <a:pt x="874" y="557"/>
                  </a:lnTo>
                  <a:lnTo>
                    <a:pt x="849" y="597"/>
                  </a:lnTo>
                  <a:lnTo>
                    <a:pt x="824" y="637"/>
                  </a:lnTo>
                  <a:lnTo>
                    <a:pt x="802" y="676"/>
                  </a:lnTo>
                  <a:lnTo>
                    <a:pt x="777" y="718"/>
                  </a:lnTo>
                  <a:lnTo>
                    <a:pt x="756" y="758"/>
                  </a:lnTo>
                  <a:lnTo>
                    <a:pt x="734" y="799"/>
                  </a:lnTo>
                  <a:lnTo>
                    <a:pt x="713" y="839"/>
                  </a:lnTo>
                  <a:lnTo>
                    <a:pt x="694" y="881"/>
                  </a:lnTo>
                  <a:lnTo>
                    <a:pt x="673" y="922"/>
                  </a:lnTo>
                  <a:lnTo>
                    <a:pt x="656" y="964"/>
                  </a:lnTo>
                  <a:lnTo>
                    <a:pt x="637" y="1005"/>
                  </a:lnTo>
                  <a:lnTo>
                    <a:pt x="620" y="1047"/>
                  </a:lnTo>
                  <a:lnTo>
                    <a:pt x="603" y="1089"/>
                  </a:lnTo>
                  <a:lnTo>
                    <a:pt x="588" y="1132"/>
                  </a:lnTo>
                  <a:lnTo>
                    <a:pt x="573" y="1174"/>
                  </a:lnTo>
                  <a:lnTo>
                    <a:pt x="558" y="1217"/>
                  </a:lnTo>
                  <a:lnTo>
                    <a:pt x="545" y="1259"/>
                  </a:lnTo>
                  <a:lnTo>
                    <a:pt x="522" y="1234"/>
                  </a:lnTo>
                  <a:lnTo>
                    <a:pt x="497" y="1208"/>
                  </a:lnTo>
                  <a:lnTo>
                    <a:pt x="473" y="1183"/>
                  </a:lnTo>
                  <a:lnTo>
                    <a:pt x="446" y="1160"/>
                  </a:lnTo>
                  <a:lnTo>
                    <a:pt x="418" y="1136"/>
                  </a:lnTo>
                  <a:lnTo>
                    <a:pt x="392" y="1115"/>
                  </a:lnTo>
                  <a:lnTo>
                    <a:pt x="361" y="1092"/>
                  </a:lnTo>
                  <a:lnTo>
                    <a:pt x="331" y="1072"/>
                  </a:lnTo>
                  <a:lnTo>
                    <a:pt x="301" y="1051"/>
                  </a:lnTo>
                  <a:lnTo>
                    <a:pt x="269" y="1032"/>
                  </a:lnTo>
                  <a:lnTo>
                    <a:pt x="237" y="1013"/>
                  </a:lnTo>
                  <a:lnTo>
                    <a:pt x="203" y="996"/>
                  </a:lnTo>
                  <a:lnTo>
                    <a:pt x="169" y="979"/>
                  </a:lnTo>
                  <a:lnTo>
                    <a:pt x="135" y="962"/>
                  </a:lnTo>
                  <a:lnTo>
                    <a:pt x="99" y="947"/>
                  </a:lnTo>
                  <a:lnTo>
                    <a:pt x="63" y="93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1154" y="5057"/>
              <a:ext cx="829" cy="819"/>
            </a:xfrm>
            <a:custGeom>
              <a:avLst/>
              <a:gdLst/>
              <a:ahLst/>
              <a:cxnLst>
                <a:cxn ang="0">
                  <a:pos x="0" y="1106"/>
                </a:cxn>
                <a:cxn ang="0">
                  <a:pos x="106" y="1153"/>
                </a:cxn>
                <a:cxn ang="0">
                  <a:pos x="208" y="1206"/>
                </a:cxn>
                <a:cxn ang="0">
                  <a:pos x="303" y="1264"/>
                </a:cxn>
                <a:cxn ang="0">
                  <a:pos x="392" y="1329"/>
                </a:cxn>
                <a:cxn ang="0">
                  <a:pos x="431" y="1363"/>
                </a:cxn>
                <a:cxn ang="0">
                  <a:pos x="471" y="1399"/>
                </a:cxn>
                <a:cxn ang="0">
                  <a:pos x="509" y="1437"/>
                </a:cxn>
                <a:cxn ang="0">
                  <a:pos x="543" y="1474"/>
                </a:cxn>
                <a:cxn ang="0">
                  <a:pos x="577" y="1514"/>
                </a:cxn>
                <a:cxn ang="0">
                  <a:pos x="609" y="1554"/>
                </a:cxn>
                <a:cxn ang="0">
                  <a:pos x="637" y="1595"/>
                </a:cxn>
                <a:cxn ang="0">
                  <a:pos x="664" y="1637"/>
                </a:cxn>
                <a:cxn ang="0">
                  <a:pos x="692" y="1525"/>
                </a:cxn>
                <a:cxn ang="0">
                  <a:pos x="762" y="1302"/>
                </a:cxn>
                <a:cxn ang="0">
                  <a:pos x="851" y="1085"/>
                </a:cxn>
                <a:cxn ang="0">
                  <a:pos x="959" y="871"/>
                </a:cxn>
                <a:cxn ang="0">
                  <a:pos x="1083" y="665"/>
                </a:cxn>
                <a:cxn ang="0">
                  <a:pos x="1227" y="465"/>
                </a:cxn>
                <a:cxn ang="0">
                  <a:pos x="1388" y="272"/>
                </a:cxn>
                <a:cxn ang="0">
                  <a:pos x="1565" y="89"/>
                </a:cxn>
                <a:cxn ang="0">
                  <a:pos x="1660" y="0"/>
                </a:cxn>
                <a:cxn ang="0">
                  <a:pos x="1327" y="0"/>
                </a:cxn>
                <a:cxn ang="0">
                  <a:pos x="1259" y="70"/>
                </a:cxn>
                <a:cxn ang="0">
                  <a:pos x="1193" y="141"/>
                </a:cxn>
                <a:cxn ang="0">
                  <a:pos x="1129" y="215"/>
                </a:cxn>
                <a:cxn ang="0">
                  <a:pos x="1066" y="289"/>
                </a:cxn>
                <a:cxn ang="0">
                  <a:pos x="1008" y="365"/>
                </a:cxn>
                <a:cxn ang="0">
                  <a:pos x="953" y="440"/>
                </a:cxn>
                <a:cxn ang="0">
                  <a:pos x="900" y="520"/>
                </a:cxn>
                <a:cxn ang="0">
                  <a:pos x="849" y="597"/>
                </a:cxn>
                <a:cxn ang="0">
                  <a:pos x="802" y="676"/>
                </a:cxn>
                <a:cxn ang="0">
                  <a:pos x="756" y="758"/>
                </a:cxn>
                <a:cxn ang="0">
                  <a:pos x="713" y="839"/>
                </a:cxn>
                <a:cxn ang="0">
                  <a:pos x="673" y="922"/>
                </a:cxn>
                <a:cxn ang="0">
                  <a:pos x="637" y="1005"/>
                </a:cxn>
                <a:cxn ang="0">
                  <a:pos x="603" y="1089"/>
                </a:cxn>
                <a:cxn ang="0">
                  <a:pos x="573" y="1174"/>
                </a:cxn>
                <a:cxn ang="0">
                  <a:pos x="545" y="1259"/>
                </a:cxn>
                <a:cxn ang="0">
                  <a:pos x="522" y="1234"/>
                </a:cxn>
                <a:cxn ang="0">
                  <a:pos x="473" y="1183"/>
                </a:cxn>
                <a:cxn ang="0">
                  <a:pos x="418" y="1136"/>
                </a:cxn>
                <a:cxn ang="0">
                  <a:pos x="361" y="1092"/>
                </a:cxn>
                <a:cxn ang="0">
                  <a:pos x="301" y="1051"/>
                </a:cxn>
                <a:cxn ang="0">
                  <a:pos x="237" y="1013"/>
                </a:cxn>
                <a:cxn ang="0">
                  <a:pos x="169" y="979"/>
                </a:cxn>
                <a:cxn ang="0">
                  <a:pos x="99" y="947"/>
                </a:cxn>
                <a:cxn ang="0">
                  <a:pos x="63" y="932"/>
                </a:cxn>
              </a:cxnLst>
              <a:rect l="0" t="0" r="r" b="b"/>
              <a:pathLst>
                <a:path w="1660" h="1637">
                  <a:moveTo>
                    <a:pt x="63" y="932"/>
                  </a:moveTo>
                  <a:lnTo>
                    <a:pt x="0" y="1106"/>
                  </a:lnTo>
                  <a:lnTo>
                    <a:pt x="55" y="1128"/>
                  </a:lnTo>
                  <a:lnTo>
                    <a:pt x="106" y="1153"/>
                  </a:lnTo>
                  <a:lnTo>
                    <a:pt x="159" y="1177"/>
                  </a:lnTo>
                  <a:lnTo>
                    <a:pt x="208" y="1206"/>
                  </a:lnTo>
                  <a:lnTo>
                    <a:pt x="256" y="1234"/>
                  </a:lnTo>
                  <a:lnTo>
                    <a:pt x="303" y="1264"/>
                  </a:lnTo>
                  <a:lnTo>
                    <a:pt x="348" y="1297"/>
                  </a:lnTo>
                  <a:lnTo>
                    <a:pt x="392" y="1329"/>
                  </a:lnTo>
                  <a:lnTo>
                    <a:pt x="412" y="1346"/>
                  </a:lnTo>
                  <a:lnTo>
                    <a:pt x="431" y="1363"/>
                  </a:lnTo>
                  <a:lnTo>
                    <a:pt x="452" y="1382"/>
                  </a:lnTo>
                  <a:lnTo>
                    <a:pt x="471" y="1399"/>
                  </a:lnTo>
                  <a:lnTo>
                    <a:pt x="490" y="1418"/>
                  </a:lnTo>
                  <a:lnTo>
                    <a:pt x="509" y="1437"/>
                  </a:lnTo>
                  <a:lnTo>
                    <a:pt x="526" y="1455"/>
                  </a:lnTo>
                  <a:lnTo>
                    <a:pt x="543" y="1474"/>
                  </a:lnTo>
                  <a:lnTo>
                    <a:pt x="560" y="1493"/>
                  </a:lnTo>
                  <a:lnTo>
                    <a:pt x="577" y="1514"/>
                  </a:lnTo>
                  <a:lnTo>
                    <a:pt x="592" y="1533"/>
                  </a:lnTo>
                  <a:lnTo>
                    <a:pt x="609" y="1554"/>
                  </a:lnTo>
                  <a:lnTo>
                    <a:pt x="622" y="1575"/>
                  </a:lnTo>
                  <a:lnTo>
                    <a:pt x="637" y="1595"/>
                  </a:lnTo>
                  <a:lnTo>
                    <a:pt x="651" y="1616"/>
                  </a:lnTo>
                  <a:lnTo>
                    <a:pt x="664" y="1637"/>
                  </a:lnTo>
                  <a:lnTo>
                    <a:pt x="692" y="1525"/>
                  </a:lnTo>
                  <a:lnTo>
                    <a:pt x="724" y="1414"/>
                  </a:lnTo>
                  <a:lnTo>
                    <a:pt x="762" y="1302"/>
                  </a:lnTo>
                  <a:lnTo>
                    <a:pt x="804" y="1193"/>
                  </a:lnTo>
                  <a:lnTo>
                    <a:pt x="851" y="1085"/>
                  </a:lnTo>
                  <a:lnTo>
                    <a:pt x="902" y="977"/>
                  </a:lnTo>
                  <a:lnTo>
                    <a:pt x="959" y="871"/>
                  </a:lnTo>
                  <a:lnTo>
                    <a:pt x="1019" y="767"/>
                  </a:lnTo>
                  <a:lnTo>
                    <a:pt x="1083" y="665"/>
                  </a:lnTo>
                  <a:lnTo>
                    <a:pt x="1153" y="565"/>
                  </a:lnTo>
                  <a:lnTo>
                    <a:pt x="1227" y="465"/>
                  </a:lnTo>
                  <a:lnTo>
                    <a:pt x="1304" y="368"/>
                  </a:lnTo>
                  <a:lnTo>
                    <a:pt x="1388" y="272"/>
                  </a:lnTo>
                  <a:lnTo>
                    <a:pt x="1475" y="179"/>
                  </a:lnTo>
                  <a:lnTo>
                    <a:pt x="1565" y="89"/>
                  </a:lnTo>
                  <a:lnTo>
                    <a:pt x="1660" y="0"/>
                  </a:lnTo>
                  <a:lnTo>
                    <a:pt x="1327" y="0"/>
                  </a:lnTo>
                  <a:lnTo>
                    <a:pt x="1293" y="34"/>
                  </a:lnTo>
                  <a:lnTo>
                    <a:pt x="1259" y="70"/>
                  </a:lnTo>
                  <a:lnTo>
                    <a:pt x="1225" y="106"/>
                  </a:lnTo>
                  <a:lnTo>
                    <a:pt x="1193" y="141"/>
                  </a:lnTo>
                  <a:lnTo>
                    <a:pt x="1161" y="177"/>
                  </a:lnTo>
                  <a:lnTo>
                    <a:pt x="1129" y="215"/>
                  </a:lnTo>
                  <a:lnTo>
                    <a:pt x="1097" y="251"/>
                  </a:lnTo>
                  <a:lnTo>
                    <a:pt x="1066" y="289"/>
                  </a:lnTo>
                  <a:lnTo>
                    <a:pt x="1038" y="327"/>
                  </a:lnTo>
                  <a:lnTo>
                    <a:pt x="1008" y="365"/>
                  </a:lnTo>
                  <a:lnTo>
                    <a:pt x="979" y="402"/>
                  </a:lnTo>
                  <a:lnTo>
                    <a:pt x="953" y="440"/>
                  </a:lnTo>
                  <a:lnTo>
                    <a:pt x="926" y="480"/>
                  </a:lnTo>
                  <a:lnTo>
                    <a:pt x="900" y="520"/>
                  </a:lnTo>
                  <a:lnTo>
                    <a:pt x="874" y="557"/>
                  </a:lnTo>
                  <a:lnTo>
                    <a:pt x="849" y="597"/>
                  </a:lnTo>
                  <a:lnTo>
                    <a:pt x="824" y="637"/>
                  </a:lnTo>
                  <a:lnTo>
                    <a:pt x="802" y="676"/>
                  </a:lnTo>
                  <a:lnTo>
                    <a:pt x="777" y="718"/>
                  </a:lnTo>
                  <a:lnTo>
                    <a:pt x="756" y="758"/>
                  </a:lnTo>
                  <a:lnTo>
                    <a:pt x="734" y="799"/>
                  </a:lnTo>
                  <a:lnTo>
                    <a:pt x="713" y="839"/>
                  </a:lnTo>
                  <a:lnTo>
                    <a:pt x="694" y="881"/>
                  </a:lnTo>
                  <a:lnTo>
                    <a:pt x="673" y="922"/>
                  </a:lnTo>
                  <a:lnTo>
                    <a:pt x="656" y="964"/>
                  </a:lnTo>
                  <a:lnTo>
                    <a:pt x="637" y="1005"/>
                  </a:lnTo>
                  <a:lnTo>
                    <a:pt x="620" y="1047"/>
                  </a:lnTo>
                  <a:lnTo>
                    <a:pt x="603" y="1089"/>
                  </a:lnTo>
                  <a:lnTo>
                    <a:pt x="588" y="1132"/>
                  </a:lnTo>
                  <a:lnTo>
                    <a:pt x="573" y="1174"/>
                  </a:lnTo>
                  <a:lnTo>
                    <a:pt x="558" y="1217"/>
                  </a:lnTo>
                  <a:lnTo>
                    <a:pt x="545" y="1259"/>
                  </a:lnTo>
                  <a:lnTo>
                    <a:pt x="522" y="1234"/>
                  </a:lnTo>
                  <a:lnTo>
                    <a:pt x="497" y="1208"/>
                  </a:lnTo>
                  <a:lnTo>
                    <a:pt x="473" y="1183"/>
                  </a:lnTo>
                  <a:lnTo>
                    <a:pt x="446" y="1160"/>
                  </a:lnTo>
                  <a:lnTo>
                    <a:pt x="418" y="1136"/>
                  </a:lnTo>
                  <a:lnTo>
                    <a:pt x="392" y="1115"/>
                  </a:lnTo>
                  <a:lnTo>
                    <a:pt x="361" y="1092"/>
                  </a:lnTo>
                  <a:lnTo>
                    <a:pt x="331" y="1072"/>
                  </a:lnTo>
                  <a:lnTo>
                    <a:pt x="301" y="1051"/>
                  </a:lnTo>
                  <a:lnTo>
                    <a:pt x="269" y="1032"/>
                  </a:lnTo>
                  <a:lnTo>
                    <a:pt x="237" y="1013"/>
                  </a:lnTo>
                  <a:lnTo>
                    <a:pt x="203" y="996"/>
                  </a:lnTo>
                  <a:lnTo>
                    <a:pt x="169" y="979"/>
                  </a:lnTo>
                  <a:lnTo>
                    <a:pt x="135" y="962"/>
                  </a:lnTo>
                  <a:lnTo>
                    <a:pt x="99" y="947"/>
                  </a:lnTo>
                  <a:lnTo>
                    <a:pt x="63" y="932"/>
                  </a:lnTo>
                </a:path>
              </a:pathLst>
            </a:cu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3421" y="5057"/>
              <a:ext cx="851" cy="851"/>
            </a:xfrm>
            <a:custGeom>
              <a:avLst/>
              <a:gdLst/>
              <a:ahLst/>
              <a:cxnLst>
                <a:cxn ang="0">
                  <a:pos x="42" y="1168"/>
                </a:cxn>
                <a:cxn ang="0">
                  <a:pos x="147" y="1215"/>
                </a:cxn>
                <a:cxn ang="0">
                  <a:pos x="249" y="1268"/>
                </a:cxn>
                <a:cxn ang="0">
                  <a:pos x="344" y="1327"/>
                </a:cxn>
                <a:cxn ang="0">
                  <a:pos x="433" y="1391"/>
                </a:cxn>
                <a:cxn ang="0">
                  <a:pos x="472" y="1427"/>
                </a:cxn>
                <a:cxn ang="0">
                  <a:pos x="512" y="1463"/>
                </a:cxn>
                <a:cxn ang="0">
                  <a:pos x="550" y="1499"/>
                </a:cxn>
                <a:cxn ang="0">
                  <a:pos x="584" y="1537"/>
                </a:cxn>
                <a:cxn ang="0">
                  <a:pos x="618" y="1576"/>
                </a:cxn>
                <a:cxn ang="0">
                  <a:pos x="650" y="1616"/>
                </a:cxn>
                <a:cxn ang="0">
                  <a:pos x="678" y="1658"/>
                </a:cxn>
                <a:cxn ang="0">
                  <a:pos x="705" y="1701"/>
                </a:cxn>
                <a:cxn ang="0">
                  <a:pos x="733" y="1588"/>
                </a:cxn>
                <a:cxn ang="0">
                  <a:pos x="803" y="1365"/>
                </a:cxn>
                <a:cxn ang="0">
                  <a:pos x="892" y="1147"/>
                </a:cxn>
                <a:cxn ang="0">
                  <a:pos x="1000" y="936"/>
                </a:cxn>
                <a:cxn ang="0">
                  <a:pos x="1124" y="728"/>
                </a:cxn>
                <a:cxn ang="0">
                  <a:pos x="1268" y="529"/>
                </a:cxn>
                <a:cxn ang="0">
                  <a:pos x="1429" y="336"/>
                </a:cxn>
                <a:cxn ang="0">
                  <a:pos x="1606" y="151"/>
                </a:cxn>
                <a:cxn ang="0">
                  <a:pos x="1701" y="62"/>
                </a:cxn>
                <a:cxn ang="0">
                  <a:pos x="1659" y="0"/>
                </a:cxn>
                <a:cxn ang="0">
                  <a:pos x="1485" y="143"/>
                </a:cxn>
                <a:cxn ang="0">
                  <a:pos x="1323" y="296"/>
                </a:cxn>
                <a:cxn ang="0">
                  <a:pos x="1172" y="453"/>
                </a:cxn>
                <a:cxn ang="0">
                  <a:pos x="1030" y="618"/>
                </a:cxn>
                <a:cxn ang="0">
                  <a:pos x="901" y="786"/>
                </a:cxn>
                <a:cxn ang="0">
                  <a:pos x="784" y="960"/>
                </a:cxn>
                <a:cxn ang="0">
                  <a:pos x="678" y="1140"/>
                </a:cxn>
                <a:cxn ang="0">
                  <a:pos x="586" y="1323"/>
                </a:cxn>
                <a:cxn ang="0">
                  <a:pos x="554" y="1302"/>
                </a:cxn>
                <a:cxn ang="0">
                  <a:pos x="488" y="1263"/>
                </a:cxn>
                <a:cxn ang="0">
                  <a:pos x="420" y="1229"/>
                </a:cxn>
                <a:cxn ang="0">
                  <a:pos x="348" y="1196"/>
                </a:cxn>
                <a:cxn ang="0">
                  <a:pos x="274" y="1170"/>
                </a:cxn>
                <a:cxn ang="0">
                  <a:pos x="198" y="1145"/>
                </a:cxn>
                <a:cxn ang="0">
                  <a:pos x="121" y="1125"/>
                </a:cxn>
                <a:cxn ang="0">
                  <a:pos x="40" y="1108"/>
                </a:cxn>
                <a:cxn ang="0">
                  <a:pos x="0" y="1102"/>
                </a:cxn>
              </a:cxnLst>
              <a:rect l="0" t="0" r="r" b="b"/>
              <a:pathLst>
                <a:path w="1701" h="1701">
                  <a:moveTo>
                    <a:pt x="0" y="1102"/>
                  </a:moveTo>
                  <a:lnTo>
                    <a:pt x="42" y="1168"/>
                  </a:lnTo>
                  <a:lnTo>
                    <a:pt x="96" y="1191"/>
                  </a:lnTo>
                  <a:lnTo>
                    <a:pt x="147" y="1215"/>
                  </a:lnTo>
                  <a:lnTo>
                    <a:pt x="200" y="1242"/>
                  </a:lnTo>
                  <a:lnTo>
                    <a:pt x="249" y="1268"/>
                  </a:lnTo>
                  <a:lnTo>
                    <a:pt x="297" y="1297"/>
                  </a:lnTo>
                  <a:lnTo>
                    <a:pt x="344" y="1327"/>
                  </a:lnTo>
                  <a:lnTo>
                    <a:pt x="389" y="1359"/>
                  </a:lnTo>
                  <a:lnTo>
                    <a:pt x="433" y="1391"/>
                  </a:lnTo>
                  <a:lnTo>
                    <a:pt x="454" y="1408"/>
                  </a:lnTo>
                  <a:lnTo>
                    <a:pt x="472" y="1427"/>
                  </a:lnTo>
                  <a:lnTo>
                    <a:pt x="493" y="1444"/>
                  </a:lnTo>
                  <a:lnTo>
                    <a:pt x="512" y="1463"/>
                  </a:lnTo>
                  <a:lnTo>
                    <a:pt x="531" y="1480"/>
                  </a:lnTo>
                  <a:lnTo>
                    <a:pt x="550" y="1499"/>
                  </a:lnTo>
                  <a:lnTo>
                    <a:pt x="567" y="1518"/>
                  </a:lnTo>
                  <a:lnTo>
                    <a:pt x="584" y="1537"/>
                  </a:lnTo>
                  <a:lnTo>
                    <a:pt x="601" y="1556"/>
                  </a:lnTo>
                  <a:lnTo>
                    <a:pt x="618" y="1576"/>
                  </a:lnTo>
                  <a:lnTo>
                    <a:pt x="633" y="1595"/>
                  </a:lnTo>
                  <a:lnTo>
                    <a:pt x="650" y="1616"/>
                  </a:lnTo>
                  <a:lnTo>
                    <a:pt x="663" y="1637"/>
                  </a:lnTo>
                  <a:lnTo>
                    <a:pt x="678" y="1658"/>
                  </a:lnTo>
                  <a:lnTo>
                    <a:pt x="692" y="1679"/>
                  </a:lnTo>
                  <a:lnTo>
                    <a:pt x="705" y="1701"/>
                  </a:lnTo>
                  <a:lnTo>
                    <a:pt x="733" y="1588"/>
                  </a:lnTo>
                  <a:lnTo>
                    <a:pt x="765" y="1476"/>
                  </a:lnTo>
                  <a:lnTo>
                    <a:pt x="803" y="1365"/>
                  </a:lnTo>
                  <a:lnTo>
                    <a:pt x="845" y="1255"/>
                  </a:lnTo>
                  <a:lnTo>
                    <a:pt x="892" y="1147"/>
                  </a:lnTo>
                  <a:lnTo>
                    <a:pt x="943" y="1041"/>
                  </a:lnTo>
                  <a:lnTo>
                    <a:pt x="1000" y="936"/>
                  </a:lnTo>
                  <a:lnTo>
                    <a:pt x="1060" y="832"/>
                  </a:lnTo>
                  <a:lnTo>
                    <a:pt x="1124" y="728"/>
                  </a:lnTo>
                  <a:lnTo>
                    <a:pt x="1194" y="627"/>
                  </a:lnTo>
                  <a:lnTo>
                    <a:pt x="1268" y="529"/>
                  </a:lnTo>
                  <a:lnTo>
                    <a:pt x="1346" y="431"/>
                  </a:lnTo>
                  <a:lnTo>
                    <a:pt x="1429" y="336"/>
                  </a:lnTo>
                  <a:lnTo>
                    <a:pt x="1516" y="242"/>
                  </a:lnTo>
                  <a:lnTo>
                    <a:pt x="1606" y="151"/>
                  </a:lnTo>
                  <a:lnTo>
                    <a:pt x="1701" y="62"/>
                  </a:lnTo>
                  <a:lnTo>
                    <a:pt x="1659" y="0"/>
                  </a:lnTo>
                  <a:lnTo>
                    <a:pt x="1570" y="72"/>
                  </a:lnTo>
                  <a:lnTo>
                    <a:pt x="1485" y="143"/>
                  </a:lnTo>
                  <a:lnTo>
                    <a:pt x="1402" y="219"/>
                  </a:lnTo>
                  <a:lnTo>
                    <a:pt x="1323" y="296"/>
                  </a:lnTo>
                  <a:lnTo>
                    <a:pt x="1245" y="374"/>
                  </a:lnTo>
                  <a:lnTo>
                    <a:pt x="1172" y="453"/>
                  </a:lnTo>
                  <a:lnTo>
                    <a:pt x="1100" y="535"/>
                  </a:lnTo>
                  <a:lnTo>
                    <a:pt x="1030" y="618"/>
                  </a:lnTo>
                  <a:lnTo>
                    <a:pt x="964" y="701"/>
                  </a:lnTo>
                  <a:lnTo>
                    <a:pt x="901" y="786"/>
                  </a:lnTo>
                  <a:lnTo>
                    <a:pt x="841" y="873"/>
                  </a:lnTo>
                  <a:lnTo>
                    <a:pt x="784" y="960"/>
                  </a:lnTo>
                  <a:lnTo>
                    <a:pt x="729" y="1049"/>
                  </a:lnTo>
                  <a:lnTo>
                    <a:pt x="678" y="1140"/>
                  </a:lnTo>
                  <a:lnTo>
                    <a:pt x="631" y="1230"/>
                  </a:lnTo>
                  <a:lnTo>
                    <a:pt x="586" y="1323"/>
                  </a:lnTo>
                  <a:lnTo>
                    <a:pt x="554" y="1302"/>
                  </a:lnTo>
                  <a:lnTo>
                    <a:pt x="522" y="1281"/>
                  </a:lnTo>
                  <a:lnTo>
                    <a:pt x="488" y="1263"/>
                  </a:lnTo>
                  <a:lnTo>
                    <a:pt x="455" y="1246"/>
                  </a:lnTo>
                  <a:lnTo>
                    <a:pt x="420" y="1229"/>
                  </a:lnTo>
                  <a:lnTo>
                    <a:pt x="384" y="1212"/>
                  </a:lnTo>
                  <a:lnTo>
                    <a:pt x="348" y="1196"/>
                  </a:lnTo>
                  <a:lnTo>
                    <a:pt x="312" y="1183"/>
                  </a:lnTo>
                  <a:lnTo>
                    <a:pt x="274" y="1170"/>
                  </a:lnTo>
                  <a:lnTo>
                    <a:pt x="236" y="1157"/>
                  </a:lnTo>
                  <a:lnTo>
                    <a:pt x="198" y="1145"/>
                  </a:lnTo>
                  <a:lnTo>
                    <a:pt x="159" y="1134"/>
                  </a:lnTo>
                  <a:lnTo>
                    <a:pt x="121" y="1125"/>
                  </a:lnTo>
                  <a:lnTo>
                    <a:pt x="81" y="1115"/>
                  </a:lnTo>
                  <a:lnTo>
                    <a:pt x="40" y="1108"/>
                  </a:lnTo>
                  <a:lnTo>
                    <a:pt x="0" y="1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25" name="Freeform 53"/>
            <p:cNvSpPr>
              <a:spLocks/>
            </p:cNvSpPr>
            <p:nvPr/>
          </p:nvSpPr>
          <p:spPr bwMode="auto">
            <a:xfrm>
              <a:off x="3421" y="5057"/>
              <a:ext cx="851" cy="851"/>
            </a:xfrm>
            <a:custGeom>
              <a:avLst/>
              <a:gdLst/>
              <a:ahLst/>
              <a:cxnLst>
                <a:cxn ang="0">
                  <a:pos x="42" y="1168"/>
                </a:cxn>
                <a:cxn ang="0">
                  <a:pos x="147" y="1215"/>
                </a:cxn>
                <a:cxn ang="0">
                  <a:pos x="249" y="1268"/>
                </a:cxn>
                <a:cxn ang="0">
                  <a:pos x="344" y="1327"/>
                </a:cxn>
                <a:cxn ang="0">
                  <a:pos x="433" y="1391"/>
                </a:cxn>
                <a:cxn ang="0">
                  <a:pos x="472" y="1427"/>
                </a:cxn>
                <a:cxn ang="0">
                  <a:pos x="512" y="1463"/>
                </a:cxn>
                <a:cxn ang="0">
                  <a:pos x="550" y="1499"/>
                </a:cxn>
                <a:cxn ang="0">
                  <a:pos x="584" y="1537"/>
                </a:cxn>
                <a:cxn ang="0">
                  <a:pos x="618" y="1576"/>
                </a:cxn>
                <a:cxn ang="0">
                  <a:pos x="650" y="1616"/>
                </a:cxn>
                <a:cxn ang="0">
                  <a:pos x="678" y="1658"/>
                </a:cxn>
                <a:cxn ang="0">
                  <a:pos x="705" y="1701"/>
                </a:cxn>
                <a:cxn ang="0">
                  <a:pos x="733" y="1588"/>
                </a:cxn>
                <a:cxn ang="0">
                  <a:pos x="803" y="1365"/>
                </a:cxn>
                <a:cxn ang="0">
                  <a:pos x="892" y="1147"/>
                </a:cxn>
                <a:cxn ang="0">
                  <a:pos x="1000" y="936"/>
                </a:cxn>
                <a:cxn ang="0">
                  <a:pos x="1124" y="728"/>
                </a:cxn>
                <a:cxn ang="0">
                  <a:pos x="1268" y="529"/>
                </a:cxn>
                <a:cxn ang="0">
                  <a:pos x="1429" y="336"/>
                </a:cxn>
                <a:cxn ang="0">
                  <a:pos x="1606" y="151"/>
                </a:cxn>
                <a:cxn ang="0">
                  <a:pos x="1701" y="62"/>
                </a:cxn>
                <a:cxn ang="0">
                  <a:pos x="1659" y="0"/>
                </a:cxn>
                <a:cxn ang="0">
                  <a:pos x="1485" y="143"/>
                </a:cxn>
                <a:cxn ang="0">
                  <a:pos x="1323" y="296"/>
                </a:cxn>
                <a:cxn ang="0">
                  <a:pos x="1172" y="453"/>
                </a:cxn>
                <a:cxn ang="0">
                  <a:pos x="1030" y="618"/>
                </a:cxn>
                <a:cxn ang="0">
                  <a:pos x="901" y="786"/>
                </a:cxn>
                <a:cxn ang="0">
                  <a:pos x="784" y="960"/>
                </a:cxn>
                <a:cxn ang="0">
                  <a:pos x="678" y="1140"/>
                </a:cxn>
                <a:cxn ang="0">
                  <a:pos x="586" y="1323"/>
                </a:cxn>
                <a:cxn ang="0">
                  <a:pos x="554" y="1302"/>
                </a:cxn>
                <a:cxn ang="0">
                  <a:pos x="488" y="1263"/>
                </a:cxn>
                <a:cxn ang="0">
                  <a:pos x="420" y="1229"/>
                </a:cxn>
                <a:cxn ang="0">
                  <a:pos x="348" y="1196"/>
                </a:cxn>
                <a:cxn ang="0">
                  <a:pos x="274" y="1170"/>
                </a:cxn>
                <a:cxn ang="0">
                  <a:pos x="198" y="1145"/>
                </a:cxn>
                <a:cxn ang="0">
                  <a:pos x="121" y="1125"/>
                </a:cxn>
                <a:cxn ang="0">
                  <a:pos x="40" y="1108"/>
                </a:cxn>
                <a:cxn ang="0">
                  <a:pos x="0" y="1102"/>
                </a:cxn>
              </a:cxnLst>
              <a:rect l="0" t="0" r="r" b="b"/>
              <a:pathLst>
                <a:path w="1701" h="1701">
                  <a:moveTo>
                    <a:pt x="0" y="1102"/>
                  </a:moveTo>
                  <a:lnTo>
                    <a:pt x="42" y="1168"/>
                  </a:lnTo>
                  <a:lnTo>
                    <a:pt x="96" y="1191"/>
                  </a:lnTo>
                  <a:lnTo>
                    <a:pt x="147" y="1215"/>
                  </a:lnTo>
                  <a:lnTo>
                    <a:pt x="200" y="1242"/>
                  </a:lnTo>
                  <a:lnTo>
                    <a:pt x="249" y="1268"/>
                  </a:lnTo>
                  <a:lnTo>
                    <a:pt x="297" y="1297"/>
                  </a:lnTo>
                  <a:lnTo>
                    <a:pt x="344" y="1327"/>
                  </a:lnTo>
                  <a:lnTo>
                    <a:pt x="389" y="1359"/>
                  </a:lnTo>
                  <a:lnTo>
                    <a:pt x="433" y="1391"/>
                  </a:lnTo>
                  <a:lnTo>
                    <a:pt x="454" y="1408"/>
                  </a:lnTo>
                  <a:lnTo>
                    <a:pt x="472" y="1427"/>
                  </a:lnTo>
                  <a:lnTo>
                    <a:pt x="493" y="1444"/>
                  </a:lnTo>
                  <a:lnTo>
                    <a:pt x="512" y="1463"/>
                  </a:lnTo>
                  <a:lnTo>
                    <a:pt x="531" y="1480"/>
                  </a:lnTo>
                  <a:lnTo>
                    <a:pt x="550" y="1499"/>
                  </a:lnTo>
                  <a:lnTo>
                    <a:pt x="567" y="1518"/>
                  </a:lnTo>
                  <a:lnTo>
                    <a:pt x="584" y="1537"/>
                  </a:lnTo>
                  <a:lnTo>
                    <a:pt x="601" y="1556"/>
                  </a:lnTo>
                  <a:lnTo>
                    <a:pt x="618" y="1576"/>
                  </a:lnTo>
                  <a:lnTo>
                    <a:pt x="633" y="1595"/>
                  </a:lnTo>
                  <a:lnTo>
                    <a:pt x="650" y="1616"/>
                  </a:lnTo>
                  <a:lnTo>
                    <a:pt x="663" y="1637"/>
                  </a:lnTo>
                  <a:lnTo>
                    <a:pt x="678" y="1658"/>
                  </a:lnTo>
                  <a:lnTo>
                    <a:pt x="692" y="1679"/>
                  </a:lnTo>
                  <a:lnTo>
                    <a:pt x="705" y="1701"/>
                  </a:lnTo>
                  <a:lnTo>
                    <a:pt x="733" y="1588"/>
                  </a:lnTo>
                  <a:lnTo>
                    <a:pt x="765" y="1476"/>
                  </a:lnTo>
                  <a:lnTo>
                    <a:pt x="803" y="1365"/>
                  </a:lnTo>
                  <a:lnTo>
                    <a:pt x="845" y="1255"/>
                  </a:lnTo>
                  <a:lnTo>
                    <a:pt x="892" y="1147"/>
                  </a:lnTo>
                  <a:lnTo>
                    <a:pt x="943" y="1041"/>
                  </a:lnTo>
                  <a:lnTo>
                    <a:pt x="1000" y="936"/>
                  </a:lnTo>
                  <a:lnTo>
                    <a:pt x="1060" y="832"/>
                  </a:lnTo>
                  <a:lnTo>
                    <a:pt x="1124" y="728"/>
                  </a:lnTo>
                  <a:lnTo>
                    <a:pt x="1194" y="627"/>
                  </a:lnTo>
                  <a:lnTo>
                    <a:pt x="1268" y="529"/>
                  </a:lnTo>
                  <a:lnTo>
                    <a:pt x="1346" y="431"/>
                  </a:lnTo>
                  <a:lnTo>
                    <a:pt x="1429" y="336"/>
                  </a:lnTo>
                  <a:lnTo>
                    <a:pt x="1516" y="242"/>
                  </a:lnTo>
                  <a:lnTo>
                    <a:pt x="1606" y="151"/>
                  </a:lnTo>
                  <a:lnTo>
                    <a:pt x="1701" y="62"/>
                  </a:lnTo>
                  <a:lnTo>
                    <a:pt x="1659" y="0"/>
                  </a:lnTo>
                  <a:lnTo>
                    <a:pt x="1570" y="72"/>
                  </a:lnTo>
                  <a:lnTo>
                    <a:pt x="1485" y="143"/>
                  </a:lnTo>
                  <a:lnTo>
                    <a:pt x="1402" y="219"/>
                  </a:lnTo>
                  <a:lnTo>
                    <a:pt x="1323" y="296"/>
                  </a:lnTo>
                  <a:lnTo>
                    <a:pt x="1245" y="374"/>
                  </a:lnTo>
                  <a:lnTo>
                    <a:pt x="1172" y="453"/>
                  </a:lnTo>
                  <a:lnTo>
                    <a:pt x="1100" y="535"/>
                  </a:lnTo>
                  <a:lnTo>
                    <a:pt x="1030" y="618"/>
                  </a:lnTo>
                  <a:lnTo>
                    <a:pt x="964" y="701"/>
                  </a:lnTo>
                  <a:lnTo>
                    <a:pt x="901" y="786"/>
                  </a:lnTo>
                  <a:lnTo>
                    <a:pt x="841" y="873"/>
                  </a:lnTo>
                  <a:lnTo>
                    <a:pt x="784" y="960"/>
                  </a:lnTo>
                  <a:lnTo>
                    <a:pt x="729" y="1049"/>
                  </a:lnTo>
                  <a:lnTo>
                    <a:pt x="678" y="1140"/>
                  </a:lnTo>
                  <a:lnTo>
                    <a:pt x="631" y="1230"/>
                  </a:lnTo>
                  <a:lnTo>
                    <a:pt x="586" y="1323"/>
                  </a:lnTo>
                  <a:lnTo>
                    <a:pt x="554" y="1302"/>
                  </a:lnTo>
                  <a:lnTo>
                    <a:pt x="522" y="1281"/>
                  </a:lnTo>
                  <a:lnTo>
                    <a:pt x="488" y="1263"/>
                  </a:lnTo>
                  <a:lnTo>
                    <a:pt x="455" y="1246"/>
                  </a:lnTo>
                  <a:lnTo>
                    <a:pt x="420" y="1229"/>
                  </a:lnTo>
                  <a:lnTo>
                    <a:pt x="384" y="1212"/>
                  </a:lnTo>
                  <a:lnTo>
                    <a:pt x="348" y="1196"/>
                  </a:lnTo>
                  <a:lnTo>
                    <a:pt x="312" y="1183"/>
                  </a:lnTo>
                  <a:lnTo>
                    <a:pt x="274" y="1170"/>
                  </a:lnTo>
                  <a:lnTo>
                    <a:pt x="236" y="1157"/>
                  </a:lnTo>
                  <a:lnTo>
                    <a:pt x="198" y="1145"/>
                  </a:lnTo>
                  <a:lnTo>
                    <a:pt x="159" y="1134"/>
                  </a:lnTo>
                  <a:lnTo>
                    <a:pt x="121" y="1125"/>
                  </a:lnTo>
                  <a:lnTo>
                    <a:pt x="81" y="1115"/>
                  </a:lnTo>
                  <a:lnTo>
                    <a:pt x="40" y="1108"/>
                  </a:lnTo>
                  <a:lnTo>
                    <a:pt x="0" y="1102"/>
                  </a:lnTo>
                </a:path>
              </a:pathLst>
            </a:cu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auto">
            <a:xfrm>
              <a:off x="3421" y="5057"/>
              <a:ext cx="830" cy="819"/>
            </a:xfrm>
            <a:custGeom>
              <a:avLst/>
              <a:gdLst/>
              <a:ahLst/>
              <a:cxnLst>
                <a:cxn ang="0">
                  <a:pos x="0" y="1106"/>
                </a:cxn>
                <a:cxn ang="0">
                  <a:pos x="106" y="1153"/>
                </a:cxn>
                <a:cxn ang="0">
                  <a:pos x="208" y="1206"/>
                </a:cxn>
                <a:cxn ang="0">
                  <a:pos x="302" y="1264"/>
                </a:cxn>
                <a:cxn ang="0">
                  <a:pos x="391" y="1329"/>
                </a:cxn>
                <a:cxn ang="0">
                  <a:pos x="431" y="1363"/>
                </a:cxn>
                <a:cxn ang="0">
                  <a:pos x="471" y="1399"/>
                </a:cxn>
                <a:cxn ang="0">
                  <a:pos x="508" y="1437"/>
                </a:cxn>
                <a:cxn ang="0">
                  <a:pos x="542" y="1474"/>
                </a:cxn>
                <a:cxn ang="0">
                  <a:pos x="576" y="1514"/>
                </a:cxn>
                <a:cxn ang="0">
                  <a:pos x="609" y="1554"/>
                </a:cxn>
                <a:cxn ang="0">
                  <a:pos x="637" y="1595"/>
                </a:cxn>
                <a:cxn ang="0">
                  <a:pos x="663" y="1637"/>
                </a:cxn>
                <a:cxn ang="0">
                  <a:pos x="692" y="1525"/>
                </a:cxn>
                <a:cxn ang="0">
                  <a:pos x="762" y="1302"/>
                </a:cxn>
                <a:cxn ang="0">
                  <a:pos x="850" y="1085"/>
                </a:cxn>
                <a:cxn ang="0">
                  <a:pos x="958" y="871"/>
                </a:cxn>
                <a:cxn ang="0">
                  <a:pos x="1083" y="665"/>
                </a:cxn>
                <a:cxn ang="0">
                  <a:pos x="1226" y="465"/>
                </a:cxn>
                <a:cxn ang="0">
                  <a:pos x="1387" y="272"/>
                </a:cxn>
                <a:cxn ang="0">
                  <a:pos x="1565" y="89"/>
                </a:cxn>
                <a:cxn ang="0">
                  <a:pos x="1659" y="0"/>
                </a:cxn>
                <a:cxn ang="0">
                  <a:pos x="1327" y="0"/>
                </a:cxn>
                <a:cxn ang="0">
                  <a:pos x="1259" y="70"/>
                </a:cxn>
                <a:cxn ang="0">
                  <a:pos x="1192" y="141"/>
                </a:cxn>
                <a:cxn ang="0">
                  <a:pos x="1128" y="215"/>
                </a:cxn>
                <a:cxn ang="0">
                  <a:pos x="1066" y="289"/>
                </a:cxn>
                <a:cxn ang="0">
                  <a:pos x="1007" y="365"/>
                </a:cxn>
                <a:cxn ang="0">
                  <a:pos x="952" y="440"/>
                </a:cxn>
                <a:cxn ang="0">
                  <a:pos x="900" y="520"/>
                </a:cxn>
                <a:cxn ang="0">
                  <a:pos x="849" y="597"/>
                </a:cxn>
                <a:cxn ang="0">
                  <a:pos x="801" y="676"/>
                </a:cxn>
                <a:cxn ang="0">
                  <a:pos x="756" y="758"/>
                </a:cxn>
                <a:cxn ang="0">
                  <a:pos x="712" y="839"/>
                </a:cxn>
                <a:cxn ang="0">
                  <a:pos x="673" y="922"/>
                </a:cxn>
                <a:cxn ang="0">
                  <a:pos x="637" y="1005"/>
                </a:cxn>
                <a:cxn ang="0">
                  <a:pos x="603" y="1089"/>
                </a:cxn>
                <a:cxn ang="0">
                  <a:pos x="573" y="1174"/>
                </a:cxn>
                <a:cxn ang="0">
                  <a:pos x="544" y="1259"/>
                </a:cxn>
                <a:cxn ang="0">
                  <a:pos x="522" y="1234"/>
                </a:cxn>
                <a:cxn ang="0">
                  <a:pos x="472" y="1183"/>
                </a:cxn>
                <a:cxn ang="0">
                  <a:pos x="418" y="1136"/>
                </a:cxn>
                <a:cxn ang="0">
                  <a:pos x="361" y="1092"/>
                </a:cxn>
                <a:cxn ang="0">
                  <a:pos x="300" y="1051"/>
                </a:cxn>
                <a:cxn ang="0">
                  <a:pos x="236" y="1013"/>
                </a:cxn>
                <a:cxn ang="0">
                  <a:pos x="168" y="979"/>
                </a:cxn>
                <a:cxn ang="0">
                  <a:pos x="98" y="947"/>
                </a:cxn>
                <a:cxn ang="0">
                  <a:pos x="62" y="932"/>
                </a:cxn>
              </a:cxnLst>
              <a:rect l="0" t="0" r="r" b="b"/>
              <a:pathLst>
                <a:path w="1659" h="1637">
                  <a:moveTo>
                    <a:pt x="62" y="932"/>
                  </a:moveTo>
                  <a:lnTo>
                    <a:pt x="0" y="1106"/>
                  </a:lnTo>
                  <a:lnTo>
                    <a:pt x="55" y="1128"/>
                  </a:lnTo>
                  <a:lnTo>
                    <a:pt x="106" y="1153"/>
                  </a:lnTo>
                  <a:lnTo>
                    <a:pt x="159" y="1177"/>
                  </a:lnTo>
                  <a:lnTo>
                    <a:pt x="208" y="1206"/>
                  </a:lnTo>
                  <a:lnTo>
                    <a:pt x="255" y="1234"/>
                  </a:lnTo>
                  <a:lnTo>
                    <a:pt x="302" y="1264"/>
                  </a:lnTo>
                  <a:lnTo>
                    <a:pt x="348" y="1297"/>
                  </a:lnTo>
                  <a:lnTo>
                    <a:pt x="391" y="1329"/>
                  </a:lnTo>
                  <a:lnTo>
                    <a:pt x="412" y="1346"/>
                  </a:lnTo>
                  <a:lnTo>
                    <a:pt x="431" y="1363"/>
                  </a:lnTo>
                  <a:lnTo>
                    <a:pt x="452" y="1382"/>
                  </a:lnTo>
                  <a:lnTo>
                    <a:pt x="471" y="1399"/>
                  </a:lnTo>
                  <a:lnTo>
                    <a:pt x="489" y="1418"/>
                  </a:lnTo>
                  <a:lnTo>
                    <a:pt x="508" y="1437"/>
                  </a:lnTo>
                  <a:lnTo>
                    <a:pt x="525" y="1455"/>
                  </a:lnTo>
                  <a:lnTo>
                    <a:pt x="542" y="1474"/>
                  </a:lnTo>
                  <a:lnTo>
                    <a:pt x="559" y="1493"/>
                  </a:lnTo>
                  <a:lnTo>
                    <a:pt x="576" y="1514"/>
                  </a:lnTo>
                  <a:lnTo>
                    <a:pt x="591" y="1533"/>
                  </a:lnTo>
                  <a:lnTo>
                    <a:pt x="609" y="1554"/>
                  </a:lnTo>
                  <a:lnTo>
                    <a:pt x="622" y="1575"/>
                  </a:lnTo>
                  <a:lnTo>
                    <a:pt x="637" y="1595"/>
                  </a:lnTo>
                  <a:lnTo>
                    <a:pt x="650" y="1616"/>
                  </a:lnTo>
                  <a:lnTo>
                    <a:pt x="663" y="1637"/>
                  </a:lnTo>
                  <a:lnTo>
                    <a:pt x="692" y="1525"/>
                  </a:lnTo>
                  <a:lnTo>
                    <a:pt x="724" y="1414"/>
                  </a:lnTo>
                  <a:lnTo>
                    <a:pt x="762" y="1302"/>
                  </a:lnTo>
                  <a:lnTo>
                    <a:pt x="803" y="1193"/>
                  </a:lnTo>
                  <a:lnTo>
                    <a:pt x="850" y="1085"/>
                  </a:lnTo>
                  <a:lnTo>
                    <a:pt x="901" y="977"/>
                  </a:lnTo>
                  <a:lnTo>
                    <a:pt x="958" y="871"/>
                  </a:lnTo>
                  <a:lnTo>
                    <a:pt x="1019" y="767"/>
                  </a:lnTo>
                  <a:lnTo>
                    <a:pt x="1083" y="665"/>
                  </a:lnTo>
                  <a:lnTo>
                    <a:pt x="1153" y="565"/>
                  </a:lnTo>
                  <a:lnTo>
                    <a:pt x="1226" y="465"/>
                  </a:lnTo>
                  <a:lnTo>
                    <a:pt x="1304" y="368"/>
                  </a:lnTo>
                  <a:lnTo>
                    <a:pt x="1387" y="272"/>
                  </a:lnTo>
                  <a:lnTo>
                    <a:pt x="1474" y="179"/>
                  </a:lnTo>
                  <a:lnTo>
                    <a:pt x="1565" y="89"/>
                  </a:lnTo>
                  <a:lnTo>
                    <a:pt x="1659" y="0"/>
                  </a:lnTo>
                  <a:lnTo>
                    <a:pt x="1327" y="0"/>
                  </a:lnTo>
                  <a:lnTo>
                    <a:pt x="1293" y="34"/>
                  </a:lnTo>
                  <a:lnTo>
                    <a:pt x="1259" y="70"/>
                  </a:lnTo>
                  <a:lnTo>
                    <a:pt x="1225" y="106"/>
                  </a:lnTo>
                  <a:lnTo>
                    <a:pt x="1192" y="141"/>
                  </a:lnTo>
                  <a:lnTo>
                    <a:pt x="1160" y="177"/>
                  </a:lnTo>
                  <a:lnTo>
                    <a:pt x="1128" y="215"/>
                  </a:lnTo>
                  <a:lnTo>
                    <a:pt x="1096" y="251"/>
                  </a:lnTo>
                  <a:lnTo>
                    <a:pt x="1066" y="289"/>
                  </a:lnTo>
                  <a:lnTo>
                    <a:pt x="1037" y="327"/>
                  </a:lnTo>
                  <a:lnTo>
                    <a:pt x="1007" y="365"/>
                  </a:lnTo>
                  <a:lnTo>
                    <a:pt x="979" y="402"/>
                  </a:lnTo>
                  <a:lnTo>
                    <a:pt x="952" y="440"/>
                  </a:lnTo>
                  <a:lnTo>
                    <a:pt x="926" y="480"/>
                  </a:lnTo>
                  <a:lnTo>
                    <a:pt x="900" y="520"/>
                  </a:lnTo>
                  <a:lnTo>
                    <a:pt x="873" y="557"/>
                  </a:lnTo>
                  <a:lnTo>
                    <a:pt x="849" y="597"/>
                  </a:lnTo>
                  <a:lnTo>
                    <a:pt x="824" y="637"/>
                  </a:lnTo>
                  <a:lnTo>
                    <a:pt x="801" y="676"/>
                  </a:lnTo>
                  <a:lnTo>
                    <a:pt x="777" y="718"/>
                  </a:lnTo>
                  <a:lnTo>
                    <a:pt x="756" y="758"/>
                  </a:lnTo>
                  <a:lnTo>
                    <a:pt x="733" y="799"/>
                  </a:lnTo>
                  <a:lnTo>
                    <a:pt x="712" y="839"/>
                  </a:lnTo>
                  <a:lnTo>
                    <a:pt x="694" y="881"/>
                  </a:lnTo>
                  <a:lnTo>
                    <a:pt x="673" y="922"/>
                  </a:lnTo>
                  <a:lnTo>
                    <a:pt x="656" y="964"/>
                  </a:lnTo>
                  <a:lnTo>
                    <a:pt x="637" y="1005"/>
                  </a:lnTo>
                  <a:lnTo>
                    <a:pt x="620" y="1047"/>
                  </a:lnTo>
                  <a:lnTo>
                    <a:pt x="603" y="1089"/>
                  </a:lnTo>
                  <a:lnTo>
                    <a:pt x="588" y="1132"/>
                  </a:lnTo>
                  <a:lnTo>
                    <a:pt x="573" y="1174"/>
                  </a:lnTo>
                  <a:lnTo>
                    <a:pt x="557" y="1217"/>
                  </a:lnTo>
                  <a:lnTo>
                    <a:pt x="544" y="1259"/>
                  </a:lnTo>
                  <a:lnTo>
                    <a:pt x="522" y="1234"/>
                  </a:lnTo>
                  <a:lnTo>
                    <a:pt x="497" y="1208"/>
                  </a:lnTo>
                  <a:lnTo>
                    <a:pt x="472" y="1183"/>
                  </a:lnTo>
                  <a:lnTo>
                    <a:pt x="446" y="1160"/>
                  </a:lnTo>
                  <a:lnTo>
                    <a:pt x="418" y="1136"/>
                  </a:lnTo>
                  <a:lnTo>
                    <a:pt x="391" y="1115"/>
                  </a:lnTo>
                  <a:lnTo>
                    <a:pt x="361" y="1092"/>
                  </a:lnTo>
                  <a:lnTo>
                    <a:pt x="331" y="1072"/>
                  </a:lnTo>
                  <a:lnTo>
                    <a:pt x="300" y="1051"/>
                  </a:lnTo>
                  <a:lnTo>
                    <a:pt x="268" y="1032"/>
                  </a:lnTo>
                  <a:lnTo>
                    <a:pt x="236" y="1013"/>
                  </a:lnTo>
                  <a:lnTo>
                    <a:pt x="202" y="996"/>
                  </a:lnTo>
                  <a:lnTo>
                    <a:pt x="168" y="979"/>
                  </a:lnTo>
                  <a:lnTo>
                    <a:pt x="134" y="962"/>
                  </a:lnTo>
                  <a:lnTo>
                    <a:pt x="98" y="947"/>
                  </a:lnTo>
                  <a:lnTo>
                    <a:pt x="62" y="93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3421" y="5057"/>
              <a:ext cx="830" cy="819"/>
            </a:xfrm>
            <a:custGeom>
              <a:avLst/>
              <a:gdLst/>
              <a:ahLst/>
              <a:cxnLst>
                <a:cxn ang="0">
                  <a:pos x="0" y="1106"/>
                </a:cxn>
                <a:cxn ang="0">
                  <a:pos x="106" y="1153"/>
                </a:cxn>
                <a:cxn ang="0">
                  <a:pos x="208" y="1206"/>
                </a:cxn>
                <a:cxn ang="0">
                  <a:pos x="302" y="1264"/>
                </a:cxn>
                <a:cxn ang="0">
                  <a:pos x="391" y="1329"/>
                </a:cxn>
                <a:cxn ang="0">
                  <a:pos x="431" y="1363"/>
                </a:cxn>
                <a:cxn ang="0">
                  <a:pos x="471" y="1399"/>
                </a:cxn>
                <a:cxn ang="0">
                  <a:pos x="508" y="1437"/>
                </a:cxn>
                <a:cxn ang="0">
                  <a:pos x="542" y="1474"/>
                </a:cxn>
                <a:cxn ang="0">
                  <a:pos x="576" y="1514"/>
                </a:cxn>
                <a:cxn ang="0">
                  <a:pos x="609" y="1554"/>
                </a:cxn>
                <a:cxn ang="0">
                  <a:pos x="637" y="1595"/>
                </a:cxn>
                <a:cxn ang="0">
                  <a:pos x="663" y="1637"/>
                </a:cxn>
                <a:cxn ang="0">
                  <a:pos x="692" y="1525"/>
                </a:cxn>
                <a:cxn ang="0">
                  <a:pos x="762" y="1302"/>
                </a:cxn>
                <a:cxn ang="0">
                  <a:pos x="850" y="1085"/>
                </a:cxn>
                <a:cxn ang="0">
                  <a:pos x="958" y="871"/>
                </a:cxn>
                <a:cxn ang="0">
                  <a:pos x="1083" y="665"/>
                </a:cxn>
                <a:cxn ang="0">
                  <a:pos x="1226" y="465"/>
                </a:cxn>
                <a:cxn ang="0">
                  <a:pos x="1387" y="272"/>
                </a:cxn>
                <a:cxn ang="0">
                  <a:pos x="1565" y="89"/>
                </a:cxn>
                <a:cxn ang="0">
                  <a:pos x="1659" y="0"/>
                </a:cxn>
                <a:cxn ang="0">
                  <a:pos x="1327" y="0"/>
                </a:cxn>
                <a:cxn ang="0">
                  <a:pos x="1259" y="70"/>
                </a:cxn>
                <a:cxn ang="0">
                  <a:pos x="1192" y="141"/>
                </a:cxn>
                <a:cxn ang="0">
                  <a:pos x="1128" y="215"/>
                </a:cxn>
                <a:cxn ang="0">
                  <a:pos x="1066" y="289"/>
                </a:cxn>
                <a:cxn ang="0">
                  <a:pos x="1007" y="365"/>
                </a:cxn>
                <a:cxn ang="0">
                  <a:pos x="952" y="440"/>
                </a:cxn>
                <a:cxn ang="0">
                  <a:pos x="900" y="520"/>
                </a:cxn>
                <a:cxn ang="0">
                  <a:pos x="849" y="597"/>
                </a:cxn>
                <a:cxn ang="0">
                  <a:pos x="801" y="676"/>
                </a:cxn>
                <a:cxn ang="0">
                  <a:pos x="756" y="758"/>
                </a:cxn>
                <a:cxn ang="0">
                  <a:pos x="712" y="839"/>
                </a:cxn>
                <a:cxn ang="0">
                  <a:pos x="673" y="922"/>
                </a:cxn>
                <a:cxn ang="0">
                  <a:pos x="637" y="1005"/>
                </a:cxn>
                <a:cxn ang="0">
                  <a:pos x="603" y="1089"/>
                </a:cxn>
                <a:cxn ang="0">
                  <a:pos x="573" y="1174"/>
                </a:cxn>
                <a:cxn ang="0">
                  <a:pos x="544" y="1259"/>
                </a:cxn>
                <a:cxn ang="0">
                  <a:pos x="522" y="1234"/>
                </a:cxn>
                <a:cxn ang="0">
                  <a:pos x="472" y="1183"/>
                </a:cxn>
                <a:cxn ang="0">
                  <a:pos x="418" y="1136"/>
                </a:cxn>
                <a:cxn ang="0">
                  <a:pos x="361" y="1092"/>
                </a:cxn>
                <a:cxn ang="0">
                  <a:pos x="300" y="1051"/>
                </a:cxn>
                <a:cxn ang="0">
                  <a:pos x="236" y="1013"/>
                </a:cxn>
                <a:cxn ang="0">
                  <a:pos x="168" y="979"/>
                </a:cxn>
                <a:cxn ang="0">
                  <a:pos x="98" y="947"/>
                </a:cxn>
                <a:cxn ang="0">
                  <a:pos x="62" y="932"/>
                </a:cxn>
              </a:cxnLst>
              <a:rect l="0" t="0" r="r" b="b"/>
              <a:pathLst>
                <a:path w="1659" h="1637">
                  <a:moveTo>
                    <a:pt x="62" y="932"/>
                  </a:moveTo>
                  <a:lnTo>
                    <a:pt x="0" y="1106"/>
                  </a:lnTo>
                  <a:lnTo>
                    <a:pt x="55" y="1128"/>
                  </a:lnTo>
                  <a:lnTo>
                    <a:pt x="106" y="1153"/>
                  </a:lnTo>
                  <a:lnTo>
                    <a:pt x="159" y="1177"/>
                  </a:lnTo>
                  <a:lnTo>
                    <a:pt x="208" y="1206"/>
                  </a:lnTo>
                  <a:lnTo>
                    <a:pt x="255" y="1234"/>
                  </a:lnTo>
                  <a:lnTo>
                    <a:pt x="302" y="1264"/>
                  </a:lnTo>
                  <a:lnTo>
                    <a:pt x="348" y="1297"/>
                  </a:lnTo>
                  <a:lnTo>
                    <a:pt x="391" y="1329"/>
                  </a:lnTo>
                  <a:lnTo>
                    <a:pt x="412" y="1346"/>
                  </a:lnTo>
                  <a:lnTo>
                    <a:pt x="431" y="1363"/>
                  </a:lnTo>
                  <a:lnTo>
                    <a:pt x="452" y="1382"/>
                  </a:lnTo>
                  <a:lnTo>
                    <a:pt x="471" y="1399"/>
                  </a:lnTo>
                  <a:lnTo>
                    <a:pt x="489" y="1418"/>
                  </a:lnTo>
                  <a:lnTo>
                    <a:pt x="508" y="1437"/>
                  </a:lnTo>
                  <a:lnTo>
                    <a:pt x="525" y="1455"/>
                  </a:lnTo>
                  <a:lnTo>
                    <a:pt x="542" y="1474"/>
                  </a:lnTo>
                  <a:lnTo>
                    <a:pt x="559" y="1493"/>
                  </a:lnTo>
                  <a:lnTo>
                    <a:pt x="576" y="1514"/>
                  </a:lnTo>
                  <a:lnTo>
                    <a:pt x="591" y="1533"/>
                  </a:lnTo>
                  <a:lnTo>
                    <a:pt x="609" y="1554"/>
                  </a:lnTo>
                  <a:lnTo>
                    <a:pt x="622" y="1575"/>
                  </a:lnTo>
                  <a:lnTo>
                    <a:pt x="637" y="1595"/>
                  </a:lnTo>
                  <a:lnTo>
                    <a:pt x="650" y="1616"/>
                  </a:lnTo>
                  <a:lnTo>
                    <a:pt x="663" y="1637"/>
                  </a:lnTo>
                  <a:lnTo>
                    <a:pt x="692" y="1525"/>
                  </a:lnTo>
                  <a:lnTo>
                    <a:pt x="724" y="1414"/>
                  </a:lnTo>
                  <a:lnTo>
                    <a:pt x="762" y="1302"/>
                  </a:lnTo>
                  <a:lnTo>
                    <a:pt x="803" y="1193"/>
                  </a:lnTo>
                  <a:lnTo>
                    <a:pt x="850" y="1085"/>
                  </a:lnTo>
                  <a:lnTo>
                    <a:pt x="901" y="977"/>
                  </a:lnTo>
                  <a:lnTo>
                    <a:pt x="958" y="871"/>
                  </a:lnTo>
                  <a:lnTo>
                    <a:pt x="1019" y="767"/>
                  </a:lnTo>
                  <a:lnTo>
                    <a:pt x="1083" y="665"/>
                  </a:lnTo>
                  <a:lnTo>
                    <a:pt x="1153" y="565"/>
                  </a:lnTo>
                  <a:lnTo>
                    <a:pt x="1226" y="465"/>
                  </a:lnTo>
                  <a:lnTo>
                    <a:pt x="1304" y="368"/>
                  </a:lnTo>
                  <a:lnTo>
                    <a:pt x="1387" y="272"/>
                  </a:lnTo>
                  <a:lnTo>
                    <a:pt x="1474" y="179"/>
                  </a:lnTo>
                  <a:lnTo>
                    <a:pt x="1565" y="89"/>
                  </a:lnTo>
                  <a:lnTo>
                    <a:pt x="1659" y="0"/>
                  </a:lnTo>
                  <a:lnTo>
                    <a:pt x="1327" y="0"/>
                  </a:lnTo>
                  <a:lnTo>
                    <a:pt x="1293" y="34"/>
                  </a:lnTo>
                  <a:lnTo>
                    <a:pt x="1259" y="70"/>
                  </a:lnTo>
                  <a:lnTo>
                    <a:pt x="1225" y="106"/>
                  </a:lnTo>
                  <a:lnTo>
                    <a:pt x="1192" y="141"/>
                  </a:lnTo>
                  <a:lnTo>
                    <a:pt x="1160" y="177"/>
                  </a:lnTo>
                  <a:lnTo>
                    <a:pt x="1128" y="215"/>
                  </a:lnTo>
                  <a:lnTo>
                    <a:pt x="1096" y="251"/>
                  </a:lnTo>
                  <a:lnTo>
                    <a:pt x="1066" y="289"/>
                  </a:lnTo>
                  <a:lnTo>
                    <a:pt x="1037" y="327"/>
                  </a:lnTo>
                  <a:lnTo>
                    <a:pt x="1007" y="365"/>
                  </a:lnTo>
                  <a:lnTo>
                    <a:pt x="979" y="402"/>
                  </a:lnTo>
                  <a:lnTo>
                    <a:pt x="952" y="440"/>
                  </a:lnTo>
                  <a:lnTo>
                    <a:pt x="926" y="480"/>
                  </a:lnTo>
                  <a:lnTo>
                    <a:pt x="900" y="520"/>
                  </a:lnTo>
                  <a:lnTo>
                    <a:pt x="873" y="557"/>
                  </a:lnTo>
                  <a:lnTo>
                    <a:pt x="849" y="597"/>
                  </a:lnTo>
                  <a:lnTo>
                    <a:pt x="824" y="637"/>
                  </a:lnTo>
                  <a:lnTo>
                    <a:pt x="801" y="676"/>
                  </a:lnTo>
                  <a:lnTo>
                    <a:pt x="777" y="718"/>
                  </a:lnTo>
                  <a:lnTo>
                    <a:pt x="756" y="758"/>
                  </a:lnTo>
                  <a:lnTo>
                    <a:pt x="733" y="799"/>
                  </a:lnTo>
                  <a:lnTo>
                    <a:pt x="712" y="839"/>
                  </a:lnTo>
                  <a:lnTo>
                    <a:pt x="694" y="881"/>
                  </a:lnTo>
                  <a:lnTo>
                    <a:pt x="673" y="922"/>
                  </a:lnTo>
                  <a:lnTo>
                    <a:pt x="656" y="964"/>
                  </a:lnTo>
                  <a:lnTo>
                    <a:pt x="637" y="1005"/>
                  </a:lnTo>
                  <a:lnTo>
                    <a:pt x="620" y="1047"/>
                  </a:lnTo>
                  <a:lnTo>
                    <a:pt x="603" y="1089"/>
                  </a:lnTo>
                  <a:lnTo>
                    <a:pt x="588" y="1132"/>
                  </a:lnTo>
                  <a:lnTo>
                    <a:pt x="573" y="1174"/>
                  </a:lnTo>
                  <a:lnTo>
                    <a:pt x="557" y="1217"/>
                  </a:lnTo>
                  <a:lnTo>
                    <a:pt x="544" y="1259"/>
                  </a:lnTo>
                  <a:lnTo>
                    <a:pt x="522" y="1234"/>
                  </a:lnTo>
                  <a:lnTo>
                    <a:pt x="497" y="1208"/>
                  </a:lnTo>
                  <a:lnTo>
                    <a:pt x="472" y="1183"/>
                  </a:lnTo>
                  <a:lnTo>
                    <a:pt x="446" y="1160"/>
                  </a:lnTo>
                  <a:lnTo>
                    <a:pt x="418" y="1136"/>
                  </a:lnTo>
                  <a:lnTo>
                    <a:pt x="391" y="1115"/>
                  </a:lnTo>
                  <a:lnTo>
                    <a:pt x="361" y="1092"/>
                  </a:lnTo>
                  <a:lnTo>
                    <a:pt x="331" y="1072"/>
                  </a:lnTo>
                  <a:lnTo>
                    <a:pt x="300" y="1051"/>
                  </a:lnTo>
                  <a:lnTo>
                    <a:pt x="268" y="1032"/>
                  </a:lnTo>
                  <a:lnTo>
                    <a:pt x="236" y="1013"/>
                  </a:lnTo>
                  <a:lnTo>
                    <a:pt x="202" y="996"/>
                  </a:lnTo>
                  <a:lnTo>
                    <a:pt x="168" y="979"/>
                  </a:lnTo>
                  <a:lnTo>
                    <a:pt x="134" y="962"/>
                  </a:lnTo>
                  <a:lnTo>
                    <a:pt x="98" y="947"/>
                  </a:lnTo>
                  <a:lnTo>
                    <a:pt x="62" y="932"/>
                  </a:lnTo>
                </a:path>
              </a:pathLst>
            </a:cu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4555" y="6111"/>
              <a:ext cx="1985" cy="568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4555" y="6111"/>
              <a:ext cx="1985" cy="56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4938" y="6169"/>
              <a:ext cx="1131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PCJC</a:t>
              </a: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Warrant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5390" y="6396"/>
              <a:ext cx="28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300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4555" y="6759"/>
              <a:ext cx="1985" cy="567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4555" y="6759"/>
              <a:ext cx="1985" cy="567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4754" y="6816"/>
              <a:ext cx="155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Probation Violation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5390" y="7043"/>
              <a:ext cx="28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190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5548" y="5908"/>
              <a:ext cx="1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0"/>
                </a:cxn>
                <a:cxn ang="0">
                  <a:pos x="0" y="220"/>
                </a:cxn>
              </a:cxnLst>
              <a:rect l="0" t="0" r="r" b="b"/>
              <a:pathLst>
                <a:path h="220">
                  <a:moveTo>
                    <a:pt x="0" y="0"/>
                  </a:moveTo>
                  <a:lnTo>
                    <a:pt x="0" y="220"/>
                  </a:lnTo>
                </a:path>
              </a:pathLst>
            </a:custGeom>
            <a:noFill/>
            <a:ln w="4">
              <a:solidFill>
                <a:srgbClr val="4677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5504" y="6006"/>
              <a:ext cx="87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174"/>
                </a:cxn>
                <a:cxn ang="0">
                  <a:pos x="174" y="0"/>
                </a:cxn>
                <a:cxn ang="0">
                  <a:pos x="0" y="0"/>
                </a:cxn>
              </a:cxnLst>
              <a:rect l="0" t="0" r="r" b="b"/>
              <a:pathLst>
                <a:path w="174" h="174">
                  <a:moveTo>
                    <a:pt x="0" y="0"/>
                  </a:moveTo>
                  <a:lnTo>
                    <a:pt x="87" y="174"/>
                  </a:lnTo>
                  <a:lnTo>
                    <a:pt x="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7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4555" y="7405"/>
              <a:ext cx="1985" cy="568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4555" y="7405"/>
              <a:ext cx="1985" cy="56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5311" y="7463"/>
              <a:ext cx="452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Other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5390" y="7690"/>
              <a:ext cx="28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143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7390" y="5057"/>
              <a:ext cx="1984" cy="568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7390" y="5057"/>
              <a:ext cx="1984" cy="56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7457" y="5114"/>
              <a:ext cx="177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Cannot locate parents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8224" y="5341"/>
              <a:ext cx="28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298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7390" y="5766"/>
              <a:ext cx="1984" cy="567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7390" y="5766"/>
              <a:ext cx="1984" cy="567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7457" y="5823"/>
              <a:ext cx="178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Parents refused youth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8224" y="6050"/>
              <a:ext cx="28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301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7390" y="6475"/>
              <a:ext cx="1984" cy="567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7390" y="6475"/>
              <a:ext cx="1984" cy="567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8146" y="6532"/>
              <a:ext cx="452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Other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8277" y="6759"/>
              <a:ext cx="18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60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8382" y="4774"/>
              <a:ext cx="6" cy="2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4"/>
                </a:cxn>
                <a:cxn ang="0">
                  <a:pos x="10" y="167"/>
                </a:cxn>
                <a:cxn ang="0">
                  <a:pos x="12" y="250"/>
                </a:cxn>
                <a:cxn ang="0">
                  <a:pos x="12" y="333"/>
                </a:cxn>
                <a:cxn ang="0">
                  <a:pos x="10" y="415"/>
                </a:cxn>
              </a:cxnLst>
              <a:rect l="0" t="0" r="r" b="b"/>
              <a:pathLst>
                <a:path w="12" h="415">
                  <a:moveTo>
                    <a:pt x="0" y="0"/>
                  </a:moveTo>
                  <a:lnTo>
                    <a:pt x="6" y="84"/>
                  </a:lnTo>
                  <a:lnTo>
                    <a:pt x="10" y="167"/>
                  </a:lnTo>
                  <a:lnTo>
                    <a:pt x="12" y="250"/>
                  </a:lnTo>
                  <a:lnTo>
                    <a:pt x="12" y="333"/>
                  </a:lnTo>
                  <a:lnTo>
                    <a:pt x="10" y="415"/>
                  </a:lnTo>
                </a:path>
              </a:pathLst>
            </a:custGeom>
            <a:noFill/>
            <a:ln w="4">
              <a:solidFill>
                <a:srgbClr val="4677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8344" y="4968"/>
              <a:ext cx="87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180"/>
                </a:cxn>
                <a:cxn ang="0">
                  <a:pos x="174" y="11"/>
                </a:cxn>
                <a:cxn ang="0">
                  <a:pos x="0" y="0"/>
                </a:cxn>
              </a:cxnLst>
              <a:rect l="0" t="0" r="r" b="b"/>
              <a:pathLst>
                <a:path w="174" h="180">
                  <a:moveTo>
                    <a:pt x="0" y="0"/>
                  </a:moveTo>
                  <a:lnTo>
                    <a:pt x="75" y="180"/>
                  </a:lnTo>
                  <a:lnTo>
                    <a:pt x="17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7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4555" y="2221"/>
              <a:ext cx="1985" cy="851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4555" y="2221"/>
              <a:ext cx="1985" cy="851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4912" y="2345"/>
              <a:ext cx="121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Court Detained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5390" y="2571"/>
              <a:ext cx="28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262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4669" y="2799"/>
              <a:ext cx="27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Low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4954" y="2799"/>
              <a:ext cx="7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=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5058" y="2799"/>
              <a:ext cx="22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241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5262" y="2799"/>
              <a:ext cx="7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5332" y="2799"/>
              <a:ext cx="27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Mod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5619" y="2799"/>
              <a:ext cx="7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=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5711" y="2799"/>
              <a:ext cx="7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5763" y="2799"/>
              <a:ext cx="7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5851" y="2799"/>
              <a:ext cx="30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High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6134" y="2799"/>
              <a:ext cx="7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=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6237" y="2799"/>
              <a:ext cx="15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14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2004" y="1654"/>
              <a:ext cx="3469" cy="5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38" y="1109"/>
                </a:cxn>
                <a:cxn ang="0">
                  <a:pos x="6938" y="1109"/>
                </a:cxn>
              </a:cxnLst>
              <a:rect l="0" t="0" r="r" b="b"/>
              <a:pathLst>
                <a:path w="6938" h="1109">
                  <a:moveTo>
                    <a:pt x="0" y="0"/>
                  </a:moveTo>
                  <a:lnTo>
                    <a:pt x="6938" y="1109"/>
                  </a:lnTo>
                </a:path>
              </a:pathLst>
            </a:custGeom>
            <a:noFill/>
            <a:ln w="4">
              <a:solidFill>
                <a:srgbClr val="4677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5455" y="2165"/>
              <a:ext cx="93" cy="8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85" y="114"/>
                </a:cxn>
                <a:cxn ang="0">
                  <a:pos x="0" y="171"/>
                </a:cxn>
                <a:cxn ang="0">
                  <a:pos x="26" y="0"/>
                </a:cxn>
              </a:cxnLst>
              <a:rect l="0" t="0" r="r" b="b"/>
              <a:pathLst>
                <a:path w="185" h="171">
                  <a:moveTo>
                    <a:pt x="26" y="0"/>
                  </a:moveTo>
                  <a:lnTo>
                    <a:pt x="185" y="114"/>
                  </a:lnTo>
                  <a:lnTo>
                    <a:pt x="0" y="17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677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555" y="8053"/>
              <a:ext cx="1985" cy="567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4555" y="8053"/>
              <a:ext cx="1985" cy="567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5416" y="8111"/>
              <a:ext cx="23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DV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5390" y="8338"/>
              <a:ext cx="28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143</a:t>
              </a:r>
              <a:endPara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607192"/>
            <a:ext cx="8538882" cy="462654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/>
              <a:t>We predicted if we could impact Probation Violations, Warrants, Domestic Violence, and Parent Refusals, then we could impact </a:t>
            </a:r>
            <a:r>
              <a:rPr lang="en-US" sz="3600" u="sng" dirty="0" smtClean="0"/>
              <a:t>detention admissions</a:t>
            </a:r>
            <a:r>
              <a:rPr lang="en-US" sz="3600" dirty="0" smtClean="0"/>
              <a:t> and </a:t>
            </a:r>
            <a:r>
              <a:rPr lang="en-US" sz="3600" u="sng" dirty="0" err="1" smtClean="0"/>
              <a:t>bednights</a:t>
            </a:r>
            <a:endParaRPr lang="en-US" sz="3600" u="sng" dirty="0" smtClean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n-US" sz="3600" u="sng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/>
              <a:t>At the same time, build on Evidence Based Programs to reduce recidivism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Setting goals	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899571"/>
              </p:ext>
            </p:extLst>
          </p:nvPr>
        </p:nvGraphicFramePr>
        <p:xfrm>
          <a:off x="0" y="15240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Strategies to Reduce Detention Admissions and </a:t>
            </a:r>
            <a:r>
              <a:rPr lang="en-US" sz="2400" dirty="0" err="1" smtClean="0"/>
              <a:t>Bednights</a:t>
            </a:r>
            <a:r>
              <a:rPr lang="en-US" sz="2400" dirty="0" smtClean="0"/>
              <a:t> for African American Youth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447" y="-26894"/>
            <a:ext cx="9144000" cy="3092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9090189"/>
              </p:ext>
            </p:extLst>
          </p:nvPr>
        </p:nvGraphicFramePr>
        <p:xfrm>
          <a:off x="147918" y="174812"/>
          <a:ext cx="8794375" cy="6372477"/>
        </p:xfrm>
        <a:graphic>
          <a:graphicData uri="http://schemas.openxmlformats.org/drawingml/2006/table">
            <a:tbl>
              <a:tblPr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3603811"/>
                <a:gridCol w="1377074"/>
                <a:gridCol w="1867832"/>
                <a:gridCol w="1945658"/>
              </a:tblGrid>
              <a:tr h="3975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/>
                        <a:t>DMC Reduction Strategies and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/>
                        <a:t>Action Steps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/>
                        <a:t>Goal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/>
                        <a:t>Baseline Data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/>
                        <a:t>(2007)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/>
                        <a:t>Current Data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/>
                        <a:t>(</a:t>
                      </a:r>
                      <a:r>
                        <a:rPr lang="en-US" sz="1200" b="1" baseline="0" dirty="0" smtClean="0"/>
                        <a:t>2010)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93822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/>
                        <a:t>1. Reduce </a:t>
                      </a:r>
                      <a:r>
                        <a:rPr lang="en-US" sz="1100" dirty="0"/>
                        <a:t>AA Youth Failure to Appears (FTA) 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000" dirty="0" smtClean="0"/>
                        <a:t>Phone &amp; </a:t>
                      </a:r>
                      <a:r>
                        <a:rPr lang="en-US" sz="1000" dirty="0"/>
                        <a:t>In-Person Notification (Enhanced </a:t>
                      </a:r>
                      <a:r>
                        <a:rPr lang="en-US" sz="1000" dirty="0" smtClean="0"/>
                        <a:t>Oct</a:t>
                      </a:r>
                      <a:r>
                        <a:rPr lang="en-US" sz="1000" dirty="0"/>
                        <a:t>. 08)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000" dirty="0" smtClean="0"/>
                        <a:t>Two-Tier Warrant </a:t>
                      </a:r>
                      <a:r>
                        <a:rPr lang="en-US" sz="1000" dirty="0"/>
                        <a:t>Process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000" dirty="0" smtClean="0"/>
                        <a:t>Bench </a:t>
                      </a:r>
                      <a:r>
                        <a:rPr lang="en-US" sz="1000" dirty="0"/>
                        <a:t>Warrant Quash Program (Started Oct. 09)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Increase attendance at court hearings to reduce detention admissions &amp; LOS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Admissions – 	       130</a:t>
                      </a: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% Admission – 	       28.8%</a:t>
                      </a: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/>
                        <a:t>Bednights</a:t>
                      </a:r>
                      <a:r>
                        <a:rPr lang="en-US" sz="1100" dirty="0" smtClean="0"/>
                        <a:t> – 	       903</a:t>
                      </a: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% </a:t>
                      </a:r>
                      <a:r>
                        <a:rPr lang="en-US" sz="1100" dirty="0" err="1" smtClean="0"/>
                        <a:t>Bednights</a:t>
                      </a:r>
                      <a:r>
                        <a:rPr lang="en-US" sz="1100" dirty="0" smtClean="0"/>
                        <a:t> – 	       20.0%</a:t>
                      </a: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ALOS – 	       6.9 days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Admissions – </a:t>
                      </a:r>
                      <a:r>
                        <a:rPr lang="en-US" sz="1100" dirty="0" smtClean="0"/>
                        <a:t>	       80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Admission – </a:t>
                      </a:r>
                      <a:r>
                        <a:rPr lang="en-US" sz="1100" dirty="0" smtClean="0"/>
                        <a:t>	       25%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Bednights</a:t>
                      </a:r>
                      <a:r>
                        <a:rPr lang="en-US" sz="1100" dirty="0"/>
                        <a:t> – </a:t>
                      </a:r>
                      <a:r>
                        <a:rPr lang="en-US" sz="1100" dirty="0" smtClean="0"/>
                        <a:t>	       563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</a:t>
                      </a:r>
                      <a:r>
                        <a:rPr lang="en-US" sz="1100" dirty="0" err="1"/>
                        <a:t>Bednights</a:t>
                      </a:r>
                      <a:r>
                        <a:rPr lang="en-US" sz="1100" dirty="0"/>
                        <a:t> – </a:t>
                      </a:r>
                      <a:r>
                        <a:rPr lang="en-US" sz="1100" dirty="0" smtClean="0"/>
                        <a:t>	       31%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ALOS – </a:t>
                      </a:r>
                      <a:r>
                        <a:rPr lang="en-US" sz="1100" dirty="0" smtClean="0"/>
                        <a:t>	       5.8 </a:t>
                      </a:r>
                      <a:r>
                        <a:rPr lang="en-US" sz="1100" dirty="0"/>
                        <a:t>days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</a:tr>
              <a:tr h="993822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/>
                        <a:t>2. Reduce </a:t>
                      </a:r>
                      <a:r>
                        <a:rPr lang="en-US" sz="1100" dirty="0"/>
                        <a:t>AA Youth Violation Detention Episodes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/>
                        <a:t>Standardize sanctions with supervisor </a:t>
                      </a:r>
                      <a:r>
                        <a:rPr lang="en-US" sz="1000" dirty="0" err="1"/>
                        <a:t>staffings</a:t>
                      </a:r>
                      <a:r>
                        <a:rPr lang="en-US" sz="1000" dirty="0"/>
                        <a:t> &amp; implement a staffing guide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/>
                        <a:t>Utilize ATDs in lieu of detention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/>
                        <a:t>New procedures for failure to reside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Reduce detention admissions &amp; LOS for violations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Admissions – </a:t>
                      </a:r>
                      <a:r>
                        <a:rPr lang="en-US" sz="1100" dirty="0" smtClean="0"/>
                        <a:t>	       95 </a:t>
                      </a:r>
                      <a:endParaRPr lang="en-US" sz="1100" dirty="0"/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Admission </a:t>
                      </a:r>
                      <a:r>
                        <a:rPr lang="en-US" sz="1100" dirty="0" smtClean="0"/>
                        <a:t>–	       33.5</a:t>
                      </a:r>
                      <a:r>
                        <a:rPr lang="en-US" sz="1100" dirty="0"/>
                        <a:t>% </a:t>
                      </a: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Bednights</a:t>
                      </a:r>
                      <a:r>
                        <a:rPr lang="en-US" sz="1100" dirty="0"/>
                        <a:t> – </a:t>
                      </a:r>
                      <a:r>
                        <a:rPr lang="en-US" sz="1100" dirty="0" smtClean="0"/>
                        <a:t>	       918</a:t>
                      </a:r>
                      <a:endParaRPr lang="en-US" sz="1100" dirty="0"/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</a:t>
                      </a:r>
                      <a:r>
                        <a:rPr lang="en-US" sz="1100" dirty="0" err="1"/>
                        <a:t>Bednights</a:t>
                      </a:r>
                      <a:r>
                        <a:rPr lang="en-US" sz="1100" dirty="0"/>
                        <a:t> – </a:t>
                      </a:r>
                      <a:r>
                        <a:rPr lang="en-US" sz="1100" dirty="0" smtClean="0"/>
                        <a:t>	       29.1</a:t>
                      </a:r>
                      <a:r>
                        <a:rPr lang="en-US" sz="1100" dirty="0"/>
                        <a:t>%</a:t>
                      </a: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ALOS – </a:t>
                      </a:r>
                      <a:r>
                        <a:rPr lang="en-US" sz="1100" dirty="0" smtClean="0"/>
                        <a:t>	       9.7 </a:t>
                      </a:r>
                      <a:r>
                        <a:rPr lang="en-US" sz="1100" dirty="0"/>
                        <a:t>days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Admissions – </a:t>
                      </a:r>
                      <a:r>
                        <a:rPr lang="en-US" sz="1100" dirty="0" smtClean="0"/>
                        <a:t>	       37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Admission – </a:t>
                      </a:r>
                      <a:r>
                        <a:rPr lang="en-US" sz="1100" dirty="0" smtClean="0"/>
                        <a:t>	       28%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Bednights</a:t>
                      </a:r>
                      <a:r>
                        <a:rPr lang="en-US" sz="1100" dirty="0"/>
                        <a:t> – </a:t>
                      </a:r>
                      <a:r>
                        <a:rPr lang="en-US" sz="1100" dirty="0" smtClean="0"/>
                        <a:t>	       149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</a:t>
                      </a:r>
                      <a:r>
                        <a:rPr lang="en-US" sz="1100" dirty="0" err="1"/>
                        <a:t>Bednights</a:t>
                      </a:r>
                      <a:r>
                        <a:rPr lang="en-US" sz="1100" dirty="0"/>
                        <a:t> – </a:t>
                      </a:r>
                      <a:r>
                        <a:rPr lang="en-US" sz="1100" dirty="0" smtClean="0"/>
                        <a:t>	       20%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ALOS – </a:t>
                      </a:r>
                      <a:r>
                        <a:rPr lang="en-US" sz="1100" dirty="0" smtClean="0"/>
                        <a:t>	       5.9 </a:t>
                      </a:r>
                      <a:r>
                        <a:rPr lang="en-US" sz="1100" dirty="0"/>
                        <a:t>days 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	       (</a:t>
                      </a:r>
                      <a:r>
                        <a:rPr lang="en-US" sz="1100" dirty="0"/>
                        <a:t>39% drop)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</a:tr>
              <a:tr h="993822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/>
                        <a:t>3. Reduce </a:t>
                      </a:r>
                      <a:r>
                        <a:rPr lang="en-US" sz="1100" dirty="0"/>
                        <a:t>AA Parent Refusal Detention Overrides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/>
                        <a:t>Survey why parents refuse to accept custody 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/>
                        <a:t>Teach Detention staff effective methods to engage parents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/>
                        <a:t>Develop alternatives in the community 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Reduce the number of youth detained due to parents refusing to accept custody who are eligible for release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Admissions – </a:t>
                      </a:r>
                      <a:r>
                        <a:rPr lang="en-US" sz="1100" dirty="0" smtClean="0"/>
                        <a:t>	       67</a:t>
                      </a:r>
                      <a:endParaRPr lang="en-US" sz="1100" dirty="0"/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Admission – </a:t>
                      </a:r>
                      <a:r>
                        <a:rPr lang="en-US" sz="1100" dirty="0" smtClean="0"/>
                        <a:t>	       32%</a:t>
                      </a:r>
                      <a:endParaRPr lang="en-US" sz="1100" dirty="0"/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Bednights</a:t>
                      </a:r>
                      <a:r>
                        <a:rPr lang="en-US" sz="1100" dirty="0"/>
                        <a:t> – </a:t>
                      </a:r>
                      <a:r>
                        <a:rPr lang="en-US" sz="1100" dirty="0" smtClean="0"/>
                        <a:t>	       163</a:t>
                      </a:r>
                      <a:endParaRPr lang="en-US" sz="1100" dirty="0"/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</a:t>
                      </a:r>
                      <a:r>
                        <a:rPr lang="en-US" sz="1100" dirty="0" err="1"/>
                        <a:t>Bednights</a:t>
                      </a:r>
                      <a:r>
                        <a:rPr lang="en-US" sz="1100" dirty="0"/>
                        <a:t> – </a:t>
                      </a:r>
                      <a:r>
                        <a:rPr lang="en-US" sz="1100" dirty="0" smtClean="0"/>
                        <a:t>	       27%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Admissions – </a:t>
                      </a:r>
                      <a:r>
                        <a:rPr lang="en-US" sz="1100" dirty="0" smtClean="0"/>
                        <a:t>	       86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Admission – </a:t>
                      </a:r>
                      <a:r>
                        <a:rPr lang="en-US" sz="1100" dirty="0" smtClean="0"/>
                        <a:t>	       28%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Bednights</a:t>
                      </a:r>
                      <a:r>
                        <a:rPr lang="en-US" sz="1100" dirty="0"/>
                        <a:t> – </a:t>
                      </a:r>
                      <a:r>
                        <a:rPr lang="en-US" sz="1100" dirty="0" smtClean="0"/>
                        <a:t>	       363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</a:t>
                      </a:r>
                      <a:r>
                        <a:rPr lang="en-US" sz="1100" dirty="0" err="1"/>
                        <a:t>Bednights</a:t>
                      </a:r>
                      <a:r>
                        <a:rPr lang="en-US" sz="1100" dirty="0"/>
                        <a:t> – </a:t>
                      </a:r>
                      <a:r>
                        <a:rPr lang="en-US" sz="1100" dirty="0" smtClean="0"/>
                        <a:t>	       33%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</a:tr>
              <a:tr h="993822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/>
                        <a:t>4. Increase </a:t>
                      </a:r>
                      <a:r>
                        <a:rPr lang="en-US" sz="1100" dirty="0"/>
                        <a:t>the Number of AA Youth to Successfully Complete FFT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/>
                        <a:t>Specialized FFT caseload for AA youth   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/>
                        <a:t>Enhance culturally competent instruction 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Increase the number of AA youth served and successfully complete FFT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AA Youth </a:t>
                      </a:r>
                      <a:r>
                        <a:rPr lang="en-US" sz="1100" dirty="0" smtClean="0"/>
                        <a:t>Served </a:t>
                      </a:r>
                      <a:r>
                        <a:rPr lang="en-US" sz="1100" dirty="0"/>
                        <a:t>– </a:t>
                      </a:r>
                      <a:r>
                        <a:rPr lang="en-US" sz="1100" dirty="0" smtClean="0"/>
                        <a:t> 41</a:t>
                      </a:r>
                      <a:endParaRPr lang="en-US" sz="1100" dirty="0"/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# Completed – </a:t>
                      </a:r>
                      <a:r>
                        <a:rPr lang="en-US" sz="1100" dirty="0" smtClean="0"/>
                        <a:t>	</a:t>
                      </a:r>
                      <a:r>
                        <a:rPr lang="en-US" sz="1100" baseline="0" dirty="0" smtClean="0"/>
                        <a:t>       </a:t>
                      </a:r>
                      <a:r>
                        <a:rPr lang="en-US" sz="1100" dirty="0" smtClean="0"/>
                        <a:t>27</a:t>
                      </a:r>
                      <a:endParaRPr lang="en-US" sz="1100" dirty="0"/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Completed – </a:t>
                      </a:r>
                      <a:r>
                        <a:rPr lang="en-US" sz="1100" dirty="0" smtClean="0"/>
                        <a:t>	       66</a:t>
                      </a:r>
                      <a:r>
                        <a:rPr lang="en-US" sz="1100" dirty="0"/>
                        <a:t>%</a:t>
                      </a: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# In/Out – </a:t>
                      </a:r>
                      <a:r>
                        <a:rPr lang="en-US" sz="1100" dirty="0" smtClean="0"/>
                        <a:t>	       13  </a:t>
                      </a:r>
                      <a:endParaRPr lang="en-US" sz="1100" dirty="0"/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In/Out – </a:t>
                      </a:r>
                      <a:r>
                        <a:rPr lang="en-US" sz="1100" dirty="0" smtClean="0"/>
                        <a:t>	       24</a:t>
                      </a:r>
                      <a:r>
                        <a:rPr lang="en-US" sz="1100" dirty="0"/>
                        <a:t>%  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AA Youth </a:t>
                      </a:r>
                      <a:r>
                        <a:rPr lang="en-US" sz="1100" dirty="0" smtClean="0"/>
                        <a:t>Served </a:t>
                      </a:r>
                      <a:r>
                        <a:rPr lang="en-US" sz="1100" dirty="0"/>
                        <a:t>– </a:t>
                      </a:r>
                      <a:r>
                        <a:rPr lang="en-US" sz="1100" dirty="0" smtClean="0"/>
                        <a:t> 50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# Completed – </a:t>
                      </a:r>
                      <a:r>
                        <a:rPr lang="en-US" sz="1100" dirty="0" smtClean="0"/>
                        <a:t>	</a:t>
                      </a:r>
                      <a:r>
                        <a:rPr lang="en-US" sz="1100" baseline="0" dirty="0" smtClean="0"/>
                        <a:t>       </a:t>
                      </a:r>
                      <a:r>
                        <a:rPr lang="en-US" sz="1100" dirty="0" smtClean="0"/>
                        <a:t>33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Completed – </a:t>
                      </a:r>
                      <a:r>
                        <a:rPr lang="en-US" sz="1100" dirty="0" smtClean="0"/>
                        <a:t>       66%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# In/Out – </a:t>
                      </a:r>
                      <a:r>
                        <a:rPr lang="en-US" sz="1100" dirty="0" smtClean="0"/>
                        <a:t>              16  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In/Out – </a:t>
                      </a:r>
                      <a:r>
                        <a:rPr lang="en-US" sz="1100" dirty="0" smtClean="0"/>
                        <a:t>              24%  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</a:tr>
              <a:tr h="993822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/>
                        <a:t>5. Increase </a:t>
                      </a:r>
                      <a:r>
                        <a:rPr lang="en-US" sz="1100" dirty="0"/>
                        <a:t>the Number of AA Youth to Successfully Complete ART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/>
                        <a:t>Reduce the barriers to participation (i.e. provide transportation, increase motivation of youth)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/>
                        <a:t>Increase the referral and retention rate 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Increase the number of AA youth served and successfully complete ART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AA Youth Served – </a:t>
                      </a:r>
                      <a:r>
                        <a:rPr lang="en-US" sz="1100" dirty="0" smtClean="0"/>
                        <a:t> 36 </a:t>
                      </a:r>
                      <a:endParaRPr lang="en-US" sz="1100" dirty="0"/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# Completed – </a:t>
                      </a:r>
                      <a:r>
                        <a:rPr lang="en-US" sz="1100" dirty="0" smtClean="0"/>
                        <a:t>	       23</a:t>
                      </a:r>
                      <a:endParaRPr lang="en-US" sz="1100" dirty="0"/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Completed – </a:t>
                      </a:r>
                      <a:r>
                        <a:rPr lang="en-US" sz="1100" dirty="0" smtClean="0"/>
                        <a:t>	       64</a:t>
                      </a:r>
                      <a:r>
                        <a:rPr lang="en-US" sz="1100" dirty="0"/>
                        <a:t>%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AA Youth Served – </a:t>
                      </a:r>
                      <a:r>
                        <a:rPr lang="en-US" sz="1100" dirty="0" smtClean="0"/>
                        <a:t> 71 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# Completed – </a:t>
                      </a:r>
                      <a:r>
                        <a:rPr lang="en-US" sz="1100" dirty="0" smtClean="0"/>
                        <a:t>       57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Completed – </a:t>
                      </a:r>
                      <a:r>
                        <a:rPr lang="en-US" sz="1100" dirty="0" smtClean="0"/>
                        <a:t>       80</a:t>
                      </a:r>
                      <a:r>
                        <a:rPr lang="en-US" sz="1100" dirty="0"/>
                        <a:t>%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</a:tr>
              <a:tr h="993822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/>
                        <a:t>6. Increase </a:t>
                      </a:r>
                      <a:r>
                        <a:rPr lang="en-US" sz="1100" dirty="0"/>
                        <a:t>Usage of Alternatives to Detention for AA Youth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/>
                        <a:t>CDET, EHM, Weekend AD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Increase the number of AA youth served and successfully complete ADS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Of total youth served in ADS, % AA – </a:t>
                      </a:r>
                      <a:r>
                        <a:rPr lang="en-US" sz="1100" dirty="0" smtClean="0"/>
                        <a:t>	       34</a:t>
                      </a:r>
                      <a:r>
                        <a:rPr lang="en-US" sz="1100" dirty="0"/>
                        <a:t>%  </a:t>
                      </a: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AA Youth Served – </a:t>
                      </a:r>
                      <a:r>
                        <a:rPr lang="en-US" sz="1100" dirty="0" smtClean="0"/>
                        <a:t> 402</a:t>
                      </a:r>
                      <a:endParaRPr lang="en-US" sz="1100" dirty="0"/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# Completed – </a:t>
                      </a:r>
                      <a:r>
                        <a:rPr lang="en-US" sz="1100" dirty="0" smtClean="0"/>
                        <a:t>	       281</a:t>
                      </a:r>
                      <a:endParaRPr lang="en-US" sz="1100" dirty="0"/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Completed – </a:t>
                      </a:r>
                      <a:r>
                        <a:rPr lang="en-US" sz="1100" dirty="0" smtClean="0"/>
                        <a:t>	       70</a:t>
                      </a:r>
                      <a:r>
                        <a:rPr lang="en-US" sz="1100" dirty="0"/>
                        <a:t>%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Of total youth served in ADS, 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% </a:t>
                      </a:r>
                      <a:r>
                        <a:rPr lang="en-US" sz="1100" dirty="0"/>
                        <a:t>AA – </a:t>
                      </a:r>
                      <a:r>
                        <a:rPr lang="en-US" sz="1100" dirty="0" smtClean="0"/>
                        <a:t>                  31%  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AA Youth Served – </a:t>
                      </a:r>
                      <a:r>
                        <a:rPr lang="en-US" sz="1100" dirty="0" smtClean="0"/>
                        <a:t>215 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# Completed – </a:t>
                      </a:r>
                      <a:r>
                        <a:rPr lang="en-US" sz="1100" dirty="0" smtClean="0"/>
                        <a:t>      160</a:t>
                      </a:r>
                      <a:endParaRPr lang="en-US" sz="11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Completed – </a:t>
                      </a:r>
                      <a:r>
                        <a:rPr lang="en-US" sz="1100" dirty="0" smtClean="0"/>
                        <a:t>      74%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0654202"/>
              </p:ext>
            </p:extLst>
          </p:nvPr>
        </p:nvGraphicFramePr>
        <p:xfrm>
          <a:off x="457200" y="2133600"/>
          <a:ext cx="8412480" cy="32041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639209"/>
                <a:gridCol w="1567031"/>
                <a:gridCol w="2103120"/>
                <a:gridCol w="2103120"/>
              </a:tblGrid>
              <a:tr h="636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DMC Reduction </a:t>
                      </a:r>
                      <a:r>
                        <a:rPr lang="en-US" sz="1600" baseline="0" dirty="0" smtClean="0"/>
                        <a:t/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Strategies </a:t>
                      </a:r>
                      <a:r>
                        <a:rPr lang="en-US" sz="1600" baseline="0" dirty="0"/>
                        <a:t>and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Action </a:t>
                      </a:r>
                      <a:r>
                        <a:rPr lang="en-US" sz="1600" baseline="0" dirty="0" smtClean="0"/>
                        <a:t>Steps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Goal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Baseline Data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(2007)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Current Data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(</a:t>
                      </a:r>
                      <a:r>
                        <a:rPr lang="en-US" sz="1600" baseline="0" dirty="0" smtClean="0"/>
                        <a:t>2010)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525">
                <a:tc rowSpan="5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/>
                        <a:t>Reduce </a:t>
                      </a:r>
                      <a:r>
                        <a:rPr lang="en-US" sz="1400" dirty="0"/>
                        <a:t>AA Youth Failure to Appears (FTA) 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US" sz="1400" dirty="0" smtClean="0"/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/>
                        <a:t>Phone &amp; </a:t>
                      </a:r>
                      <a:r>
                        <a:rPr lang="en-US" sz="1400" dirty="0"/>
                        <a:t>In-Person Notification (Enhanced </a:t>
                      </a:r>
                      <a:r>
                        <a:rPr lang="en-US" sz="1400" dirty="0" smtClean="0"/>
                        <a:t>Oct</a:t>
                      </a:r>
                      <a:r>
                        <a:rPr lang="en-US" sz="1400" dirty="0"/>
                        <a:t>. 08)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US" sz="1400" dirty="0" smtClean="0"/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/>
                        <a:t>Two-Tier Warrant Process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US" sz="1400" dirty="0" smtClean="0"/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/>
                        <a:t>Bench </a:t>
                      </a:r>
                      <a:r>
                        <a:rPr lang="en-US" sz="1400" dirty="0"/>
                        <a:t>Warrant Quash Program (Started Oct. 09)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Reduce detention admissions &amp; LOS for violations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Admissions – </a:t>
                      </a:r>
                      <a:r>
                        <a:rPr lang="en-US" sz="1400" dirty="0" smtClean="0"/>
                        <a:t>    130</a:t>
                      </a:r>
                      <a:endParaRPr lang="en-US" sz="1400" dirty="0"/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Admissions – </a:t>
                      </a:r>
                      <a:r>
                        <a:rPr lang="en-US" sz="1400" dirty="0" smtClean="0"/>
                        <a:t>  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% Admissions –  28%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% Admissions –  25%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Bednights</a:t>
                      </a:r>
                      <a:r>
                        <a:rPr lang="en-US" sz="1400" dirty="0" smtClean="0"/>
                        <a:t> –        903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Bednights</a:t>
                      </a:r>
                      <a:r>
                        <a:rPr lang="en-US" sz="1400" dirty="0" smtClean="0"/>
                        <a:t> –       563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% </a:t>
                      </a:r>
                      <a:r>
                        <a:rPr lang="en-US" sz="1400" dirty="0" err="1" smtClean="0"/>
                        <a:t>Bednights</a:t>
                      </a:r>
                      <a:r>
                        <a:rPr lang="en-US" sz="1400" dirty="0" smtClean="0"/>
                        <a:t> –    20%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% </a:t>
                      </a:r>
                      <a:r>
                        <a:rPr lang="en-US" sz="1400" dirty="0" err="1" smtClean="0"/>
                        <a:t>Bednights</a:t>
                      </a:r>
                      <a:r>
                        <a:rPr lang="en-US" sz="1400" dirty="0" smtClean="0"/>
                        <a:t> –    31%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ALOS –             6.9 days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ALOS –             5.8 days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1 – Reduce FTA’s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8122463"/>
              </p:ext>
            </p:extLst>
          </p:nvPr>
        </p:nvGraphicFramePr>
        <p:xfrm>
          <a:off x="457200" y="2130552"/>
          <a:ext cx="8412480" cy="3505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234084"/>
                <a:gridCol w="1925934"/>
                <a:gridCol w="2126231"/>
                <a:gridCol w="2126231"/>
              </a:tblGrid>
              <a:tr h="680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DMC Reduction Strategies and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Action Steps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Goal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Baseline Data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(2007)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Current Data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(</a:t>
                      </a:r>
                      <a:r>
                        <a:rPr lang="en-US" sz="1600" baseline="0" dirty="0" smtClean="0"/>
                        <a:t>2010)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36">
                <a:tc rowSpan="5"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/>
                        <a:t>Reduce AA Youth Violation Detention Episodes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dirty="0" smtClean="0"/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 smtClean="0"/>
                        <a:t>Standardize sanctions with supervisor </a:t>
                      </a:r>
                      <a:r>
                        <a:rPr lang="en-US" sz="1400" dirty="0" err="1" smtClean="0"/>
                        <a:t>staffings</a:t>
                      </a:r>
                      <a:r>
                        <a:rPr lang="en-US" sz="1400" dirty="0" smtClean="0"/>
                        <a:t> &amp; implement a staffing guide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en-US" sz="1400" dirty="0" smtClean="0"/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 smtClean="0"/>
                        <a:t>Utilize ATDs in lieu of detention</a:t>
                      </a:r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en-US" sz="1400" dirty="0" smtClean="0"/>
                    </a:p>
                    <a:p>
                      <a:pPr marL="182880" marR="0" lvl="0" indent="-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 smtClean="0"/>
                        <a:t>New procedures for failure to reside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Reduce detention admissions and LOS for violations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Admissions – </a:t>
                      </a:r>
                      <a:r>
                        <a:rPr lang="en-US" sz="1400" dirty="0" smtClean="0"/>
                        <a:t>   95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Admissions – </a:t>
                      </a:r>
                      <a:r>
                        <a:rPr lang="en-US" sz="1400" dirty="0" smtClean="0"/>
                        <a:t>  37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% Admissions – 34%</a:t>
                      </a:r>
                      <a:endParaRPr lang="en-US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% Admissions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en-US" sz="1400" dirty="0" smtClean="0"/>
                        <a:t>28%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Bednights</a:t>
                      </a:r>
                      <a:r>
                        <a:rPr lang="en-US" sz="1400" dirty="0" smtClean="0"/>
                        <a:t> –      918</a:t>
                      </a:r>
                      <a:endParaRPr lang="en-US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Bednights</a:t>
                      </a:r>
                      <a:r>
                        <a:rPr lang="en-US" sz="1400" dirty="0" smtClean="0"/>
                        <a:t> –     149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% </a:t>
                      </a:r>
                      <a:r>
                        <a:rPr lang="en-US" sz="1400" dirty="0" err="1" smtClean="0"/>
                        <a:t>Bednights</a:t>
                      </a:r>
                      <a:r>
                        <a:rPr lang="en-US" sz="1400" dirty="0" smtClean="0"/>
                        <a:t> –  29%</a:t>
                      </a:r>
                      <a:endParaRPr lang="en-US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% </a:t>
                      </a:r>
                      <a:r>
                        <a:rPr lang="en-US" sz="1400" dirty="0" err="1" smtClean="0"/>
                        <a:t>Bednights</a:t>
                      </a:r>
                      <a:r>
                        <a:rPr lang="en-US" sz="1400" dirty="0" smtClean="0"/>
                        <a:t> –  20%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ALOS –           9.7 days</a:t>
                      </a:r>
                      <a:endParaRPr lang="en-US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ALOS –           5.9 days </a:t>
                      </a:r>
                      <a:endParaRPr lang="en-US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2 – Reduce Violations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85364"/>
            <a:ext cx="8229600" cy="3810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Provide information on how Pierce County established a DMC reduction agenda</a:t>
            </a:r>
          </a:p>
          <a:p>
            <a:pPr>
              <a:spcBef>
                <a:spcPts val="120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Review lessons learned</a:t>
            </a:r>
          </a:p>
          <a:p>
            <a:pPr>
              <a:spcBef>
                <a:spcPts val="120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Report out on areas of progress and areas still needing improvement</a:t>
            </a:r>
            <a:endParaRPr lang="en-US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Today’s Agenda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0081356"/>
              </p:ext>
            </p:extLst>
          </p:nvPr>
        </p:nvGraphicFramePr>
        <p:xfrm>
          <a:off x="457200" y="1981200"/>
          <a:ext cx="8382000" cy="25907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09800"/>
                <a:gridCol w="914400"/>
                <a:gridCol w="914400"/>
                <a:gridCol w="990600"/>
                <a:gridCol w="914400"/>
                <a:gridCol w="2438400"/>
              </a:tblGrid>
              <a:tr h="526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Detained Youth</a:t>
                      </a:r>
                      <a:endParaRPr lang="en-US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2007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2010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Reduction</a:t>
                      </a:r>
                      <a:endParaRPr lang="en-US" sz="2000" dirty="0"/>
                    </a:p>
                  </a:txBody>
                  <a:tcPr anchor="ctr"/>
                </a:tc>
              </a:tr>
              <a:tr h="688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8181">
                <a:tc>
                  <a:txBody>
                    <a:bodyPr/>
                    <a:lstStyle/>
                    <a:p>
                      <a:r>
                        <a:rPr lang="en-US" dirty="0" smtClean="0"/>
                        <a:t>Detention Admits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572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30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36%</a:t>
                      </a:r>
                      <a:r>
                        <a:rPr lang="en-US" dirty="0" smtClean="0"/>
                        <a:t> decrease – </a:t>
                      </a:r>
                    </a:p>
                    <a:p>
                      <a:pPr algn="ctr"/>
                      <a:r>
                        <a:rPr lang="en-US" dirty="0" smtClean="0"/>
                        <a:t>235 less admits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18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Bednights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50%</a:t>
                      </a:r>
                      <a:r>
                        <a:rPr lang="en-US" sz="1800" baseline="0" dirty="0" smtClean="0"/>
                        <a:t> decrease – </a:t>
                      </a:r>
                    </a:p>
                    <a:p>
                      <a:pPr algn="ctr"/>
                      <a:r>
                        <a:rPr lang="en-US" sz="1800" dirty="0" smtClean="0"/>
                        <a:t>3451  less </a:t>
                      </a:r>
                      <a:r>
                        <a:rPr lang="en-US" sz="1800" dirty="0" err="1" smtClean="0"/>
                        <a:t>bednights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algn="ctr"/>
            <a:r>
              <a:rPr lang="en-US" sz="2800" dirty="0" smtClean="0"/>
              <a:t>African American Youth DMC Reduction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Common Ways to Report  </a:t>
            </a:r>
            <a:r>
              <a:rPr lang="en-US" dirty="0" err="1" smtClean="0"/>
              <a:t>Disproportionality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427"/>
            <a:ext cx="8229600" cy="4626547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4000" b="1" dirty="0" smtClean="0"/>
              <a:t>Rates of Disproportionality</a:t>
            </a:r>
            <a:r>
              <a:rPr lang="en-US" sz="4000" dirty="0" smtClean="0"/>
              <a:t> -- Tells us the extent of over- or under-representation of a population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sz="4000" b="1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4000" b="1" dirty="0" smtClean="0"/>
              <a:t>Risk Ratio </a:t>
            </a:r>
            <a:r>
              <a:rPr lang="en-US" sz="4000" dirty="0" smtClean="0"/>
              <a:t>-- Tells us the relative disproportionality of one group compared to another group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Disproportionality Rate Calculation</a:t>
            </a:r>
            <a:endParaRPr lang="en-US" smtClean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93" y="5522258"/>
            <a:ext cx="9049871" cy="1219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/>
              <a:t>   A number less than 1 represents UNDER-representation; larger than 1=OVER-representation</a:t>
            </a:r>
          </a:p>
        </p:txBody>
      </p:sp>
      <p:graphicFrame>
        <p:nvGraphicFramePr>
          <p:cNvPr id="2109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6502848"/>
              </p:ext>
            </p:extLst>
          </p:nvPr>
        </p:nvGraphicFramePr>
        <p:xfrm>
          <a:off x="470648" y="1676401"/>
          <a:ext cx="8216152" cy="355673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54038"/>
                <a:gridCol w="2054038"/>
                <a:gridCol w="2054038"/>
                <a:gridCol w="2054038"/>
              </a:tblGrid>
              <a:tr h="966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State 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% Child Pop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% FC Pop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Rate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29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6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White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74%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64%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64/74=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.86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966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Afr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-Am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18%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32%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32/18=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1.8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Risk Ratio Calculation</a:t>
            </a:r>
            <a:endParaRPr lang="en-US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86400"/>
            <a:ext cx="9144000" cy="12192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/>
              <a:t>    In this example, African American children are in foster care at a rate that is 2.2 times higher than the rate for White children</a:t>
            </a:r>
          </a:p>
        </p:txBody>
      </p:sp>
      <p:graphicFrame>
        <p:nvGraphicFramePr>
          <p:cNvPr id="2119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8474484"/>
              </p:ext>
            </p:extLst>
          </p:nvPr>
        </p:nvGraphicFramePr>
        <p:xfrm>
          <a:off x="430308" y="1600200"/>
          <a:ext cx="8364066" cy="3641254"/>
        </p:xfrm>
        <a:graphic>
          <a:graphicData uri="http://schemas.openxmlformats.org/drawingml/2006/table">
            <a:tbl>
              <a:tblPr/>
              <a:tblGrid>
                <a:gridCol w="1672109"/>
                <a:gridCol w="1672109"/>
                <a:gridCol w="1672109"/>
                <a:gridCol w="1672109"/>
                <a:gridCol w="1675630"/>
              </a:tblGrid>
              <a:tr h="1233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State 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% Child Pop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% FC Pop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Rate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Risk Ratio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49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White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74%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64%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64/74=.86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9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Afr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-Am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18%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32%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32/17=1.9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64" charset="0"/>
                          <a:cs typeface="Arial" charset="0"/>
                        </a:rPr>
                        <a:t>1.9/.86=2.2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8120146"/>
              </p:ext>
            </p:extLst>
          </p:nvPr>
        </p:nvGraphicFramePr>
        <p:xfrm>
          <a:off x="685800" y="2286000"/>
          <a:ext cx="7772400" cy="23881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10668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Overall Youth Detained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African American Detained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African American Detained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Risk </a:t>
                      </a:r>
                    </a:p>
                    <a:p>
                      <a:pPr algn="ctr"/>
                      <a:r>
                        <a:rPr lang="en-US" dirty="0" smtClean="0"/>
                        <a:t>Ratio</a:t>
                      </a:r>
                      <a:endParaRPr lang="en-US" dirty="0"/>
                    </a:p>
                  </a:txBody>
                  <a:tcPr anchor="ctr"/>
                </a:tc>
              </a:tr>
              <a:tr h="59970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</a:tr>
              <a:tr h="59970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Ratio – Warrants and PV’s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303639987"/>
              </p:ext>
            </p:extLst>
          </p:nvPr>
        </p:nvGraphicFramePr>
        <p:xfrm>
          <a:off x="1143000" y="1828800"/>
          <a:ext cx="7162800" cy="452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499616"/>
            <a:ext cx="8673353" cy="462654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/>
              <a:t>Reducing racial disparities is very complex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/>
              <a:t>Must focus on the principles of JDAI - leadership, collaboration, focused and intentional strategies, data driven decision making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/>
              <a:t>To sustain the effort, must create a paradigm shift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/>
              <a:t>It’s all about creating a fair and equitable system for the kids in our community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4427"/>
            <a:ext cx="8534400" cy="4626547"/>
          </a:xfrm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TJ Bohl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Assistant Administrator – Probation 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Pierce County Juvenile Court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hlinkClick r:id="rId2"/>
              </a:rPr>
              <a:t>tbohl@co.pierce.wa.us</a:t>
            </a:r>
            <a:endParaRPr lang="en-US" sz="2800" dirty="0" smtClean="0"/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Kevin Williams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JDAI Coordinator/Probation Supervisor 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Pierce County Juvenile Court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hlinkClick r:id="rId2"/>
              </a:rPr>
              <a:t>kwillia@co.pierce.wa.us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39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9616"/>
            <a:ext cx="8511988" cy="462654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Judicial Leadership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High Quality Technical Assistance and Training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		-Annie E. Casey Foundation 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		-State AECF Team Leader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		-Burns Institute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Funding from AECF,  WA-PCJJ (formerly GJJAC)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Leadership and Support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Navigating difficult conversations about Racial and Ethnic Disparities (RED)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Effectively engaging communities of color and community based organizations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Fiscal pressures that aren’t in alignment with JDAI Principles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Progressing with Less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700" dirty="0" smtClean="0"/>
              <a:t>Strong Judicial leadership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700" dirty="0" smtClean="0"/>
              <a:t>Progressive culture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700" dirty="0" smtClean="0"/>
              <a:t>Engaged and active case processing group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700" dirty="0" smtClean="0"/>
              <a:t>Active community with a history of partnering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700" dirty="0" smtClean="0"/>
              <a:t>Results; Success breeds success</a:t>
            </a: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Challenges		        Strengths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Judicial Leadership – prioritizing and promoting the examination of racial disparities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Collaboration and partnerships important – community, prosecutor, defense, schools, etc.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Court must be committed and stay focused, this work is complex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“Learn, manage, improve" model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Stick to the principles of JDAI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Key Messages	</a:t>
            </a:r>
            <a:endParaRPr lang="en-US" dirty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009500"/>
              </p:ext>
            </p:extLst>
          </p:nvPr>
        </p:nvGraphicFramePr>
        <p:xfrm>
          <a:off x="6553200" y="5540187"/>
          <a:ext cx="2133600" cy="1295400"/>
        </p:xfrm>
        <a:graphic>
          <a:graphicData uri="http://schemas.openxmlformats.org/presentationml/2006/ole">
            <p:oleObj spid="_x0000_s32779" name="Photo Editor Photo" r:id="rId3" imgW="3333333" imgH="2228571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0010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/>
              <a:t>Why is this important?</a:t>
            </a:r>
            <a:endParaRPr lang="en-US" sz="4000" dirty="0"/>
          </a:p>
        </p:txBody>
      </p:sp>
      <p:pic>
        <p:nvPicPr>
          <p:cNvPr id="19458" name="Picture 6" descr="j040937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37729" y="4382751"/>
            <a:ext cx="2474259" cy="2369447"/>
          </a:xfrm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b="6072"/>
          <a:stretch/>
        </p:blipFill>
        <p:spPr bwMode="auto">
          <a:xfrm>
            <a:off x="2672081" y="1828800"/>
            <a:ext cx="3576319" cy="2366682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16723C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259" y="4374776"/>
            <a:ext cx="2510118" cy="2259106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5103117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Pierce County Youth Population, age 10 - 17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610600" cy="1143000"/>
          </a:xfrm>
        </p:spPr>
        <p:txBody>
          <a:bodyPr/>
          <a:lstStyle/>
          <a:p>
            <a:pPr algn="ctr"/>
            <a:r>
              <a:rPr lang="en-US" sz="4000" dirty="0" smtClean="0"/>
              <a:t>Average Daily Population 2000-2011</a:t>
            </a:r>
            <a:endParaRPr lang="en-US" sz="4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6730728"/>
              </p:ext>
            </p:extLst>
          </p:nvPr>
        </p:nvGraphicFramePr>
        <p:xfrm>
          <a:off x="312174" y="1295400"/>
          <a:ext cx="8450825" cy="523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7875979"/>
              </p:ext>
            </p:extLst>
          </p:nvPr>
        </p:nvGraphicFramePr>
        <p:xfrm>
          <a:off x="381000" y="1295400"/>
          <a:ext cx="838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470648" cy="1143000"/>
          </a:xfrm>
        </p:spPr>
        <p:txBody>
          <a:bodyPr/>
          <a:lstStyle/>
          <a:p>
            <a:pPr algn="ctr"/>
            <a:r>
              <a:rPr lang="en-US" sz="4000" dirty="0" smtClean="0"/>
              <a:t>Race in Detention 2000-2011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Criminal justice theme</Template>
  <TotalTime>3815</TotalTime>
  <Words>1316</Words>
  <Application>Microsoft Office PowerPoint</Application>
  <PresentationFormat>On-screen Show (4:3)</PresentationFormat>
  <Paragraphs>382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Mountain</vt:lpstr>
      <vt:lpstr>Photo Editor Photo</vt:lpstr>
      <vt:lpstr>Pierce County Juvenile Court</vt:lpstr>
      <vt:lpstr>Today’s Agenda</vt:lpstr>
      <vt:lpstr>Leadership and Support</vt:lpstr>
      <vt:lpstr>  Challenges          Strengths</vt:lpstr>
      <vt:lpstr> Key Messages </vt:lpstr>
      <vt:lpstr>Why is this important?</vt:lpstr>
      <vt:lpstr>Pierce County Youth Population, age 10 - 17</vt:lpstr>
      <vt:lpstr>Average Daily Population 2000-2011</vt:lpstr>
      <vt:lpstr>Race in Detention 2000-2011</vt:lpstr>
      <vt:lpstr>Average Length of Stay in Detention</vt:lpstr>
      <vt:lpstr> African American youth are: </vt:lpstr>
      <vt:lpstr>First Reaction</vt:lpstr>
      <vt:lpstr>JDAI in Pierce County</vt:lpstr>
      <vt:lpstr>Detention Risk Assessments, 2009</vt:lpstr>
      <vt:lpstr>Setting goals </vt:lpstr>
      <vt:lpstr>Strategies to Reduce Detention Admissions and Bednights for African American Youth</vt:lpstr>
      <vt:lpstr>Slide 17</vt:lpstr>
      <vt:lpstr>Strategy 1 – Reduce FTA’s</vt:lpstr>
      <vt:lpstr>Strategy 2 – Reduce Violations</vt:lpstr>
      <vt:lpstr>African American Youth DMC Reduction </vt:lpstr>
      <vt:lpstr>Two Common Ways to Report  Disproportionality</vt:lpstr>
      <vt:lpstr>Disproportionality Rate Calculation</vt:lpstr>
      <vt:lpstr>Risk Ratio Calculation</vt:lpstr>
      <vt:lpstr>Example</vt:lpstr>
      <vt:lpstr>Risk Ratio – Warrants and PV’s</vt:lpstr>
      <vt:lpstr>Summary</vt:lpstr>
      <vt:lpstr>Contact Information</vt:lpstr>
      <vt:lpstr>Slide 28</vt:lpstr>
    </vt:vector>
  </TitlesOfParts>
  <Company>Pierce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Assurance Plan</dc:title>
  <dc:creator>smarkus</dc:creator>
  <cp:lastModifiedBy>bob</cp:lastModifiedBy>
  <cp:revision>362</cp:revision>
  <dcterms:created xsi:type="dcterms:W3CDTF">2010-05-18T15:06:09Z</dcterms:created>
  <dcterms:modified xsi:type="dcterms:W3CDTF">2012-03-30T13:29:28Z</dcterms:modified>
</cp:coreProperties>
</file>