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86" r:id="rId2"/>
    <p:sldId id="300" r:id="rId3"/>
    <p:sldId id="297" r:id="rId4"/>
    <p:sldId id="306" r:id="rId5"/>
    <p:sldId id="308" r:id="rId6"/>
    <p:sldId id="303" r:id="rId7"/>
    <p:sldId id="307" r:id="rId8"/>
    <p:sldId id="309" r:id="rId9"/>
    <p:sldId id="275" r:id="rId10"/>
    <p:sldId id="283" r:id="rId11"/>
    <p:sldId id="284" r:id="rId12"/>
    <p:sldId id="279" r:id="rId13"/>
    <p:sldId id="280" r:id="rId14"/>
    <p:sldId id="281" r:id="rId15"/>
    <p:sldId id="282" r:id="rId16"/>
    <p:sldId id="287" r:id="rId17"/>
    <p:sldId id="273" r:id="rId18"/>
    <p:sldId id="285" r:id="rId19"/>
    <p:sldId id="31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94B85"/>
    <a:srgbClr val="2DA2BF"/>
    <a:srgbClr val="9A3926"/>
    <a:srgbClr val="D2F6FE"/>
    <a:srgbClr val="C09FC9"/>
    <a:srgbClr val="74CADE"/>
    <a:srgbClr val="CCE9AD"/>
    <a:srgbClr val="DBFAFD"/>
    <a:srgbClr val="CEECF6"/>
    <a:srgbClr val="E2F9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1" autoAdjust="0"/>
    <p:restoredTop sz="97906" autoAdjust="0"/>
  </p:normalViewPr>
  <p:slideViewPr>
    <p:cSldViewPr>
      <p:cViewPr varScale="1">
        <p:scale>
          <a:sx n="71" d="100"/>
          <a:sy n="71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jisvko\AppData\Local\Microsoft\Windows\Temporary%20Internet%20Files\Content.Outlook\QPA8HZTC\WA_DMC_Workbook_BETA_V06_TrendSprea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jisvko\Desktop\Temp%20Docs\DMC%20BAR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ts.wa.gov\aoc\Groups\JSD%20Research\race%20&amp;%20justice\RSCHJLZ\SystemOverlap_Race%20tables_020312%20(JLZ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jisvko\AppData\Local\Microsoft\Windows\Temporary%20Internet%20Files\Content.Outlook\QPA8HZTC\WA_DMC_Workbook_BETA_V06_TrendSprea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jisvko\AppData\Local\Microsoft\Windows\Temporary%20Internet%20Files\Content.Outlook\QPA8HZTC\WA_DMC_Workbook_BETA_V06_TrendSprea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jmcc\Desktop\WA_DMC_Workbook_BETA_V06_TrendSpread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jisvko\Desktop\Temp%20Docs\DMC%20BAR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jisvko\Desktop\Temp%20Docs\DMC%20BAR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jisvko\Desktop\Temp%20Docs\DMC%20BAR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jisvko\Desktop\Temp%20Docs\DMC%20BA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1"/>
            <c:spPr>
              <a:solidFill>
                <a:srgbClr val="9A392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Percent val="1"/>
            <c:showLeaderLines val="1"/>
          </c:dLbls>
          <c:val>
            <c:numRef>
              <c:f>'2009 WA State'!$J$12:$N$12</c:f>
              <c:numCache>
                <c:formatCode>General</c:formatCode>
                <c:ptCount val="5"/>
                <c:pt idx="0">
                  <c:v>485657</c:v>
                </c:pt>
                <c:pt idx="1">
                  <c:v>38838</c:v>
                </c:pt>
                <c:pt idx="2">
                  <c:v>100495</c:v>
                </c:pt>
                <c:pt idx="3">
                  <c:v>12875</c:v>
                </c:pt>
                <c:pt idx="4">
                  <c:v>51947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0.25932609118304734"/>
          <c:y val="2.8782902137232828E-2"/>
          <c:w val="0.69469403130164364"/>
          <c:h val="0.88537251593550759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2DA2B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Sheet1!$B$1:$E$1</c:f>
              <c:strCache>
                <c:ptCount val="4"/>
                <c:pt idx="0">
                  <c:v>Black, 
non-Hispanic</c:v>
                </c:pt>
                <c:pt idx="1">
                  <c:v>Hispanic</c:v>
                </c:pt>
                <c:pt idx="2">
                  <c:v>Asian or Pacific Islander,
 non-Hispanic</c:v>
                </c:pt>
                <c:pt idx="3">
                  <c:v>American Indian / Alaska Native,
 non-Hispanic</c:v>
                </c:pt>
              </c:strCache>
            </c:strRef>
          </c:cat>
          <c:val>
            <c:numRef>
              <c:f>Sheet1!$B$9:$E$9</c:f>
              <c:numCache>
                <c:formatCode>General</c:formatCode>
                <c:ptCount val="4"/>
                <c:pt idx="0">
                  <c:v>1.3800000000000001</c:v>
                </c:pt>
                <c:pt idx="1">
                  <c:v>1.02</c:v>
                </c:pt>
                <c:pt idx="2">
                  <c:v>1.62</c:v>
                </c:pt>
                <c:pt idx="3">
                  <c:v>0.94000000000000061</c:v>
                </c:pt>
              </c:numCache>
            </c:numRef>
          </c:val>
        </c:ser>
        <c:dLbls/>
        <c:axId val="78124544"/>
        <c:axId val="78126080"/>
      </c:barChart>
      <c:catAx>
        <c:axId val="7812454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solidFill>
                  <a:srgbClr val="595959"/>
                </a:solidFill>
                <a:effectLst/>
                <a:latin typeface="Rockwell" pitchFamily="18" charset="0"/>
              </a:defRPr>
            </a:pPr>
            <a:endParaRPr lang="en-US"/>
          </a:p>
        </c:txPr>
        <c:crossAx val="78126080"/>
        <c:crosses val="autoZero"/>
        <c:auto val="1"/>
        <c:lblAlgn val="ctr"/>
        <c:lblOffset val="100"/>
      </c:catAx>
      <c:valAx>
        <c:axId val="78126080"/>
        <c:scaling>
          <c:orientation val="minMax"/>
          <c:max val="2"/>
          <c:min val="0"/>
        </c:scaling>
        <c:axPos val="b"/>
        <c:majorGridlines>
          <c:spPr>
            <a:ln>
              <a:solidFill>
                <a:prstClr val="black">
                  <a:lumMod val="65000"/>
                  <a:lumOff val="35000"/>
                </a:prstClr>
              </a:solidFill>
            </a:ln>
          </c:spPr>
        </c:majorGridlines>
        <c:numFmt formatCode="General" sourceLinked="1"/>
        <c:tickLblPos val="nextTo"/>
        <c:spPr>
          <a:ln>
            <a:solidFill>
              <a:schemeClr val="bg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1300" b="1">
                <a:solidFill>
                  <a:schemeClr val="bg1">
                    <a:lumMod val="65000"/>
                    <a:lumOff val="35000"/>
                  </a:schemeClr>
                </a:solidFill>
                <a:latin typeface="Rockwell" pitchFamily="18" charset="0"/>
              </a:defRPr>
            </a:pPr>
            <a:endParaRPr lang="en-US"/>
          </a:p>
        </c:txPr>
        <c:crossAx val="78124544"/>
        <c:crosses val="autoZero"/>
        <c:crossBetween val="between"/>
        <c:majorUnit val="0.2"/>
      </c:valAx>
      <c:spPr>
        <a:gradFill>
          <a:gsLst>
            <a:gs pos="0">
              <a:srgbClr val="D2F6FE"/>
            </a:gs>
            <a:gs pos="72000">
              <a:srgbClr val="95D3E7"/>
            </a:gs>
            <a:gs pos="100000">
              <a:srgbClr val="CEECF6"/>
            </a:gs>
          </a:gsLst>
          <a:lin ang="16200000" scaled="0"/>
        </a:gradFill>
        <a:scene3d>
          <a:camera prst="orthographicFront"/>
          <a:lightRig rig="threePt" dir="t"/>
        </a:scene3d>
        <a:sp3d/>
      </c:spPr>
    </c:plotArea>
    <c:plotVisOnly val="1"/>
    <c:dispBlanksAs val="gap"/>
  </c:chart>
  <c:spPr>
    <a:gradFill>
      <a:gsLst>
        <a:gs pos="0">
          <a:srgbClr val="D2F6FE"/>
        </a:gs>
        <a:gs pos="72000">
          <a:srgbClr val="95D3E7"/>
        </a:gs>
        <a:gs pos="100000">
          <a:srgbClr val="CEECF6"/>
        </a:gs>
      </a:gsLst>
      <a:lin ang="16200000" scaled="0"/>
    </a:gradFill>
    <a:ln w="57150" cap="rnd">
      <a:noFill/>
      <a:round/>
    </a:ln>
    <a:effectLst>
      <a:softEdge rad="12700"/>
    </a:effectLst>
    <a:scene3d>
      <a:camera prst="orthographicFront"/>
      <a:lightRig rig="threePt" dir="t"/>
    </a:scene3d>
    <a:sp3d>
      <a:bevelT w="190500" h="38100"/>
    </a:sp3d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4.6893611982713072E-2"/>
          <c:y val="2.8036665871311602E-2"/>
          <c:w val="0.95310638801728442"/>
          <c:h val="0.85733308165246458"/>
        </c:manualLayout>
      </c:layout>
      <c:barChart>
        <c:barDir val="col"/>
        <c:grouping val="stacked"/>
        <c:ser>
          <c:idx val="2"/>
          <c:order val="0"/>
          <c:tx>
            <c:strRef>
              <c:f>'White (2)'!$D$11</c:f>
              <c:strCache>
                <c:ptCount val="1"/>
                <c:pt idx="0">
                  <c:v>Truancy petition &amp; delinquency referral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>
                        <a:lumMod val="65000"/>
                        <a:lumOff val="3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'White (2)'!$A$12:$A$16</c:f>
              <c:strCache>
                <c:ptCount val="5"/>
                <c:pt idx="0">
                  <c:v>American Indian/ Alaska Native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Asian/ Pacific Islander</c:v>
                </c:pt>
              </c:strCache>
            </c:strRef>
          </c:cat>
          <c:val>
            <c:numRef>
              <c:f>'White (2)'!$D$12:$D$16</c:f>
              <c:numCache>
                <c:formatCode>0%</c:formatCode>
                <c:ptCount val="5"/>
                <c:pt idx="0">
                  <c:v>0.15843346684468251</c:v>
                </c:pt>
                <c:pt idx="1">
                  <c:v>0.15188076650106491</c:v>
                </c:pt>
                <c:pt idx="2">
                  <c:v>0.25693265421618455</c:v>
                </c:pt>
                <c:pt idx="3">
                  <c:v>0.15598117188768132</c:v>
                </c:pt>
                <c:pt idx="4">
                  <c:v>0.19354838709677519</c:v>
                </c:pt>
              </c:numCache>
            </c:numRef>
          </c:val>
        </c:ser>
        <c:ser>
          <c:idx val="3"/>
          <c:order val="1"/>
          <c:tx>
            <c:strRef>
              <c:f>'White (2)'!$E$11</c:f>
              <c:strCache>
                <c:ptCount val="1"/>
                <c:pt idx="0">
                  <c:v>CA accepted referral &amp; delinquency referral</c:v>
                </c:pt>
              </c:strCache>
            </c:strRef>
          </c:tx>
          <c:spPr>
            <a:solidFill>
              <a:srgbClr val="2DA2BF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'White (2)'!$A$12:$A$16</c:f>
              <c:strCache>
                <c:ptCount val="5"/>
                <c:pt idx="0">
                  <c:v>American Indian/ Alaska Native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Asian/ Pacific Islander</c:v>
                </c:pt>
              </c:strCache>
            </c:strRef>
          </c:cat>
          <c:val>
            <c:numRef>
              <c:f>'White (2)'!$E$12:$E$16</c:f>
              <c:numCache>
                <c:formatCode>0%</c:formatCode>
                <c:ptCount val="5"/>
                <c:pt idx="0">
                  <c:v>0.25678682688028481</c:v>
                </c:pt>
                <c:pt idx="1">
                  <c:v>0.22995031937544391</c:v>
                </c:pt>
                <c:pt idx="2">
                  <c:v>0.1322863610639502</c:v>
                </c:pt>
                <c:pt idx="3">
                  <c:v>0.17195260509657523</c:v>
                </c:pt>
                <c:pt idx="4">
                  <c:v>0.10767832803271242</c:v>
                </c:pt>
              </c:numCache>
            </c:numRef>
          </c:val>
        </c:ser>
        <c:ser>
          <c:idx val="4"/>
          <c:order val="2"/>
          <c:tx>
            <c:strRef>
              <c:f>'White (2)'!$F$11</c:f>
              <c:strCache>
                <c:ptCount val="1"/>
                <c:pt idx="0">
                  <c:v>CA accepted referral, truancy petition, &amp; delinquency referral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'White (2)'!$A$12:$A$16</c:f>
              <c:strCache>
                <c:ptCount val="5"/>
                <c:pt idx="0">
                  <c:v>American Indian/ Alaska Native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Asian/ Pacific Islander</c:v>
                </c:pt>
              </c:strCache>
            </c:strRef>
          </c:cat>
          <c:val>
            <c:numRef>
              <c:f>'White (2)'!$F$12:$F$16</c:f>
              <c:numCache>
                <c:formatCode>0%</c:formatCode>
                <c:ptCount val="5"/>
                <c:pt idx="0">
                  <c:v>0.33600356030262818</c:v>
                </c:pt>
                <c:pt idx="1">
                  <c:v>0.19753962621244384</c:v>
                </c:pt>
                <c:pt idx="2">
                  <c:v>0.15464063384267202</c:v>
                </c:pt>
                <c:pt idx="3">
                  <c:v>0.15731212465508845</c:v>
                </c:pt>
                <c:pt idx="4">
                  <c:v>9.0413448432530685E-2</c:v>
                </c:pt>
              </c:numCache>
            </c:numRef>
          </c:val>
        </c:ser>
        <c:dLbls/>
        <c:overlap val="100"/>
        <c:axId val="78177792"/>
        <c:axId val="78179328"/>
      </c:barChart>
      <c:catAx>
        <c:axId val="78177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179328"/>
        <c:crosses val="autoZero"/>
        <c:auto val="1"/>
        <c:lblAlgn val="ctr"/>
        <c:lblOffset val="100"/>
      </c:catAx>
      <c:valAx>
        <c:axId val="78179328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8177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135039370078778"/>
          <c:y val="2.855662063981133E-2"/>
          <c:w val="0.73795848246242035"/>
          <c:h val="0.26129845182395678"/>
        </c:manualLayout>
      </c:layout>
      <c:txPr>
        <a:bodyPr/>
        <a:lstStyle/>
        <a:p>
          <a:pPr>
            <a:defRPr sz="16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softEdge">
              <a:bevelT/>
            </a:sp3d>
          </c:spPr>
          <c:dPt>
            <c:idx val="1"/>
            <c:spPr>
              <a:solidFill>
                <a:srgbClr val="9A3926"/>
              </a:solidFill>
              <a:scene3d>
                <a:camera prst="orthographicFront"/>
                <a:lightRig rig="threePt" dir="t"/>
              </a:scene3d>
              <a:sp3d prstMaterial="softEdge">
                <a:bevelT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 prstMaterial="softEdge">
                <a:bevelT/>
              </a:sp3d>
            </c:spPr>
          </c:dPt>
          <c:dPt>
            <c:idx val="3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softEdge">
                <a:bevelT/>
              </a:sp3d>
            </c:spPr>
          </c:dPt>
          <c:dPt>
            <c:idx val="4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softEdge">
                <a:bevelT/>
              </a:sp3d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Percent val="1"/>
            <c:showLeaderLines val="1"/>
          </c:dLbls>
          <c:val>
            <c:numRef>
              <c:f>'2009 WA State'!$J$22:$N$22</c:f>
              <c:numCache>
                <c:formatCode>General</c:formatCode>
                <c:ptCount val="5"/>
                <c:pt idx="0">
                  <c:v>497</c:v>
                </c:pt>
                <c:pt idx="1">
                  <c:v>205</c:v>
                </c:pt>
                <c:pt idx="2">
                  <c:v>190</c:v>
                </c:pt>
                <c:pt idx="3">
                  <c:v>30</c:v>
                </c:pt>
                <c:pt idx="4">
                  <c:v>47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scene3d>
      <a:camera prst="orthographicFront"/>
      <a:lightRig rig="threePt" dir="t"/>
    </a:scene3d>
    <a:sp3d prstMaterial="clear">
      <a:bevelT h="63500"/>
    </a:sp3d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1"/>
            <c:spPr>
              <a:solidFill>
                <a:srgbClr val="9A392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Percent val="1"/>
            <c:showLeaderLines val="1"/>
          </c:dLbls>
          <c:val>
            <c:numRef>
              <c:f>'2009 WA State'!$J$12:$N$12</c:f>
              <c:numCache>
                <c:formatCode>General</c:formatCode>
                <c:ptCount val="5"/>
                <c:pt idx="0">
                  <c:v>485657</c:v>
                </c:pt>
                <c:pt idx="1">
                  <c:v>38838</c:v>
                </c:pt>
                <c:pt idx="2">
                  <c:v>100495</c:v>
                </c:pt>
                <c:pt idx="3">
                  <c:v>12875</c:v>
                </c:pt>
                <c:pt idx="4">
                  <c:v>51947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63500" h="63500"/>
              <a:contourClr>
                <a:srgbClr val="000000"/>
              </a:contourClr>
            </a:sp3d>
          </c:spPr>
          <c:dPt>
            <c:idx val="1"/>
            <c:spPr>
              <a:solidFill>
                <a:srgbClr val="9A3926"/>
              </a:solidFill>
              <a:scene3d>
                <a:camera prst="orthographicFront"/>
                <a:lightRig rig="threePt" dir="t"/>
              </a:scene3d>
              <a:sp3d>
                <a:bevelT w="63500" h="63500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63500" h="63500"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63500" h="63500"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rgbClr val="794B85"/>
              </a:solidFill>
              <a:scene3d>
                <a:camera prst="orthographicFront"/>
                <a:lightRig rig="threePt" dir="t"/>
              </a:scene3d>
              <a:sp3d>
                <a:bevelT w="63500" h="63500"/>
                <a:contourClr>
                  <a:srgbClr val="000000"/>
                </a:contourClr>
              </a:sp3d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  <c:showLeaderLines val="1"/>
          </c:dLbls>
          <c:val>
            <c:numRef>
              <c:f>'2009 WA State'!$J$24:$N$24</c:f>
              <c:numCache>
                <c:formatCode>0%</c:formatCode>
                <c:ptCount val="5"/>
                <c:pt idx="0">
                  <c:v>0.38000000000000017</c:v>
                </c:pt>
                <c:pt idx="1">
                  <c:v>0.31000000000000016</c:v>
                </c:pt>
                <c:pt idx="2">
                  <c:v>0.26</c:v>
                </c:pt>
                <c:pt idx="3">
                  <c:v>2.0000000000000011E-2</c:v>
                </c:pt>
                <c:pt idx="4">
                  <c:v>2.0000000000000011E-2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0.25932609118304767"/>
          <c:y val="1.687820738825558E-2"/>
          <c:w val="0.69469403130164364"/>
          <c:h val="0.91156305088729428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2. Juvenile Arrests**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Sheet1!$B$1:$E$1</c:f>
              <c:strCache>
                <c:ptCount val="4"/>
                <c:pt idx="0">
                  <c:v>Black, 
non-Hispanic</c:v>
                </c:pt>
                <c:pt idx="1">
                  <c:v>Hispanic</c:v>
                </c:pt>
                <c:pt idx="2">
                  <c:v>Asian or Pacific Islander,
 non-Hispanic</c:v>
                </c:pt>
                <c:pt idx="3">
                  <c:v>American Indian / Alaska Native,
 non-Hispanic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1.85</c:v>
                </c:pt>
                <c:pt idx="2">
                  <c:v>0.32000000000000145</c:v>
                </c:pt>
                <c:pt idx="3">
                  <c:v>1.3</c:v>
                </c:pt>
              </c:numCache>
            </c:numRef>
          </c:val>
        </c:ser>
        <c:dLbls/>
        <c:axId val="72924160"/>
        <c:axId val="72934144"/>
      </c:barChart>
      <c:catAx>
        <c:axId val="7292416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solidFill>
                  <a:schemeClr val="bg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72934144"/>
        <c:crosses val="autoZero"/>
        <c:auto val="1"/>
        <c:lblAlgn val="ctr"/>
        <c:lblOffset val="100"/>
      </c:catAx>
      <c:valAx>
        <c:axId val="72934144"/>
        <c:scaling>
          <c:orientation val="minMax"/>
        </c:scaling>
        <c:axPos val="b"/>
        <c:majorGridlines>
          <c:spPr>
            <a:ln>
              <a:solidFill>
                <a:prstClr val="black">
                  <a:lumMod val="65000"/>
                  <a:lumOff val="35000"/>
                </a:prstClr>
              </a:solidFill>
            </a:ln>
          </c:spPr>
        </c:majorGridlines>
        <c:numFmt formatCode="General" sourceLinked="1"/>
        <c:tickLblPos val="nextTo"/>
        <c:spPr>
          <a:ln>
            <a:solidFill>
              <a:schemeClr val="bg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bg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72924160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D2F6FE"/>
        </a:gs>
        <a:gs pos="72000">
          <a:srgbClr val="95D3E7"/>
        </a:gs>
        <a:gs pos="100000">
          <a:srgbClr val="CEECF6"/>
        </a:gs>
      </a:gsLst>
      <a:lin ang="16200000" scaled="0"/>
    </a:gradFill>
    <a:ln w="57150" cap="rnd">
      <a:noFill/>
      <a:round/>
    </a:ln>
    <a:effectLst>
      <a:softEdge rad="12700"/>
    </a:effectLst>
    <a:scene3d>
      <a:camera prst="orthographicFront"/>
      <a:lightRig rig="threePt" dir="t"/>
    </a:scene3d>
    <a:sp3d>
      <a:bevelT/>
    </a:sp3d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0.25932609118304834"/>
          <c:y val="1.687820738825558E-2"/>
          <c:w val="0.69469403130164364"/>
          <c:h val="0.8898238807105634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2DA2BF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1"/>
              <c:layout>
                <c:manualLayout>
                  <c:x val="-7.2816465602350181E-2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Sheet1!$B$1:$E$1</c:f>
              <c:strCache>
                <c:ptCount val="4"/>
                <c:pt idx="0">
                  <c:v>Black, 
non-Hispanic</c:v>
                </c:pt>
                <c:pt idx="1">
                  <c:v>Hispanic</c:v>
                </c:pt>
                <c:pt idx="2">
                  <c:v>Asian or Pacific Islander,
 non-Hispanic</c:v>
                </c:pt>
                <c:pt idx="3">
                  <c:v>American Indian / Alaska Native,
 non-Hispanic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2.58</c:v>
                </c:pt>
                <c:pt idx="1">
                  <c:v>1.29</c:v>
                </c:pt>
                <c:pt idx="2">
                  <c:v>0.5</c:v>
                </c:pt>
                <c:pt idx="3">
                  <c:v>2.14</c:v>
                </c:pt>
              </c:numCache>
            </c:numRef>
          </c:val>
        </c:ser>
        <c:dLbls/>
        <c:axId val="73027968"/>
        <c:axId val="73029504"/>
      </c:barChart>
      <c:catAx>
        <c:axId val="7302796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solidFill>
                  <a:srgbClr val="595959"/>
                </a:solidFill>
                <a:latin typeface="Rockwell" pitchFamily="18" charset="0"/>
              </a:defRPr>
            </a:pPr>
            <a:endParaRPr lang="en-US"/>
          </a:p>
        </c:txPr>
        <c:crossAx val="73029504"/>
        <c:crosses val="autoZero"/>
        <c:auto val="1"/>
        <c:lblAlgn val="ctr"/>
        <c:lblOffset val="100"/>
      </c:catAx>
      <c:valAx>
        <c:axId val="73029504"/>
        <c:scaling>
          <c:orientation val="minMax"/>
          <c:max val="3"/>
          <c:min val="0"/>
        </c:scaling>
        <c:axPos val="b"/>
        <c:majorGridlines>
          <c:spPr>
            <a:ln>
              <a:solidFill>
                <a:prstClr val="black">
                  <a:lumMod val="65000"/>
                  <a:lumOff val="35000"/>
                </a:prstClr>
              </a:solidFill>
            </a:ln>
          </c:spPr>
        </c:majorGridlines>
        <c:numFmt formatCode="General" sourceLinked="1"/>
        <c:tickLblPos val="nextTo"/>
        <c:spPr>
          <a:ln>
            <a:solidFill>
              <a:schemeClr val="bg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1400" b="0">
                <a:solidFill>
                  <a:schemeClr val="bg1">
                    <a:lumMod val="65000"/>
                    <a:lumOff val="35000"/>
                  </a:schemeClr>
                </a:solidFill>
                <a:latin typeface="Rockwell" pitchFamily="18" charset="0"/>
              </a:defRPr>
            </a:pPr>
            <a:endParaRPr lang="en-US"/>
          </a:p>
        </c:txPr>
        <c:crossAx val="73027968"/>
        <c:crosses val="autoZero"/>
        <c:crossBetween val="between"/>
        <c:majorUnit val="0.5"/>
      </c:valAx>
    </c:plotArea>
    <c:plotVisOnly val="1"/>
    <c:dispBlanksAs val="gap"/>
  </c:chart>
  <c:spPr>
    <a:gradFill>
      <a:gsLst>
        <a:gs pos="0">
          <a:srgbClr val="D2F6FE"/>
        </a:gs>
        <a:gs pos="72000">
          <a:srgbClr val="95D3E7"/>
        </a:gs>
        <a:gs pos="100000">
          <a:srgbClr val="CEECF6"/>
        </a:gs>
      </a:gsLst>
      <a:lin ang="16200000" scaled="0"/>
    </a:gradFill>
    <a:ln w="57150" cap="rnd">
      <a:noFill/>
      <a:round/>
    </a:ln>
    <a:effectLst>
      <a:softEdge rad="12700"/>
    </a:effectLst>
    <a:scene3d>
      <a:camera prst="orthographicFront"/>
      <a:lightRig rig="threePt" dir="t"/>
    </a:scene3d>
    <a:sp3d>
      <a:bevelT/>
    </a:sp3d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0.26704218738712732"/>
          <c:y val="2.6429280508990842E-2"/>
          <c:w val="0.69469403130164364"/>
          <c:h val="0.91156305088729339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2DA2BF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2"/>
              <c:layout>
                <c:manualLayout>
                  <c:x val="-0.10097522213393068"/>
                  <c:y val="-4.775549188156651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Sheet1!$B$1:$E$1</c:f>
              <c:strCache>
                <c:ptCount val="4"/>
                <c:pt idx="0">
                  <c:v>Black, 
non-Hispanic</c:v>
                </c:pt>
                <c:pt idx="1">
                  <c:v>Hispanic</c:v>
                </c:pt>
                <c:pt idx="2">
                  <c:v>Asian or Pacific Islander,
 non-Hispanic</c:v>
                </c:pt>
                <c:pt idx="3">
                  <c:v>American Indian / Alaska Native,
 non-Hispanic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0.61000000000000065</c:v>
                </c:pt>
                <c:pt idx="1">
                  <c:v>0.85000000000000064</c:v>
                </c:pt>
                <c:pt idx="2">
                  <c:v>1.07</c:v>
                </c:pt>
                <c:pt idx="3">
                  <c:v>0.62000000000000077</c:v>
                </c:pt>
              </c:numCache>
            </c:numRef>
          </c:val>
        </c:ser>
        <c:dLbls/>
        <c:axId val="73003392"/>
        <c:axId val="73004928"/>
      </c:barChart>
      <c:catAx>
        <c:axId val="7300339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solidFill>
                  <a:srgbClr val="595959"/>
                </a:solidFill>
                <a:latin typeface="Rockwell" pitchFamily="18" charset="0"/>
              </a:defRPr>
            </a:pPr>
            <a:endParaRPr lang="en-US"/>
          </a:p>
        </c:txPr>
        <c:crossAx val="73004928"/>
        <c:crosses val="autoZero"/>
        <c:auto val="1"/>
        <c:lblAlgn val="ctr"/>
        <c:lblOffset val="100"/>
      </c:catAx>
      <c:valAx>
        <c:axId val="73004928"/>
        <c:scaling>
          <c:orientation val="minMax"/>
          <c:max val="2"/>
        </c:scaling>
        <c:axPos val="b"/>
        <c:majorGridlines>
          <c:spPr>
            <a:ln>
              <a:solidFill>
                <a:prstClr val="black">
                  <a:lumMod val="65000"/>
                  <a:lumOff val="35000"/>
                </a:prstClr>
              </a:solidFill>
            </a:ln>
          </c:spPr>
        </c:majorGridlines>
        <c:numFmt formatCode="General" sourceLinked="1"/>
        <c:tickLblPos val="nextTo"/>
        <c:spPr>
          <a:ln>
            <a:solidFill>
              <a:schemeClr val="bg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1300" b="1">
                <a:solidFill>
                  <a:schemeClr val="bg1">
                    <a:lumMod val="65000"/>
                    <a:lumOff val="35000"/>
                  </a:schemeClr>
                </a:solidFill>
                <a:latin typeface="Rockwell" pitchFamily="18" charset="0"/>
              </a:defRPr>
            </a:pPr>
            <a:endParaRPr lang="en-US"/>
          </a:p>
        </c:txPr>
        <c:crossAx val="73003392"/>
        <c:crosses val="autoZero"/>
        <c:crossBetween val="between"/>
        <c:majorUnit val="0.2"/>
        <c:minorUnit val="8.0000000000000043E-2"/>
      </c:valAx>
    </c:plotArea>
    <c:plotVisOnly val="1"/>
    <c:dispBlanksAs val="gap"/>
  </c:chart>
  <c:spPr>
    <a:gradFill>
      <a:gsLst>
        <a:gs pos="0">
          <a:srgbClr val="D2F6FE"/>
        </a:gs>
        <a:gs pos="72000">
          <a:srgbClr val="95D3E7"/>
        </a:gs>
        <a:gs pos="100000">
          <a:srgbClr val="CEECF6"/>
        </a:gs>
      </a:gsLst>
      <a:lin ang="16200000" scaled="0"/>
    </a:gradFill>
    <a:ln w="57150" cap="rnd">
      <a:noFill/>
      <a:round/>
    </a:ln>
    <a:effectLst>
      <a:softEdge rad="12700"/>
    </a:effectLst>
    <a:scene3d>
      <a:camera prst="orthographicFront"/>
      <a:lightRig rig="threePt" dir="t"/>
    </a:scene3d>
    <a:sp3d>
      <a:bevelT w="190500" h="38100"/>
    </a:sp3d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0.25932609118304834"/>
          <c:y val="1.687820738825558E-2"/>
          <c:w val="0.69469403130164364"/>
          <c:h val="0.91156305088729339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2DA2BF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1"/>
              <c:layout>
                <c:manualLayout>
                  <c:x val="-7.2816297268397126E-2"/>
                  <c:y val="-2.415458937198062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0.1036804947992611"/>
                  <c:y val="-7.246376811594216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7.4359507144940384E-2"/>
                  <c:y val="2.415458937198062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ln>
                      <a:noFill/>
                    </a:ln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Sheet1!$B$1:$E$1</c:f>
              <c:strCache>
                <c:ptCount val="4"/>
                <c:pt idx="0">
                  <c:v>Black, 
non-Hispanic</c:v>
                </c:pt>
                <c:pt idx="1">
                  <c:v>Hispanic</c:v>
                </c:pt>
                <c:pt idx="2">
                  <c:v>Asian or Pacific Islander,
 non-Hispanic</c:v>
                </c:pt>
                <c:pt idx="3">
                  <c:v>American Indian / Alaska Native,
 non-Hispanic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1.42</c:v>
                </c:pt>
                <c:pt idx="1">
                  <c:v>1.21</c:v>
                </c:pt>
                <c:pt idx="2">
                  <c:v>1.06</c:v>
                </c:pt>
                <c:pt idx="3">
                  <c:v>1.1900000000000015</c:v>
                </c:pt>
              </c:numCache>
            </c:numRef>
          </c:val>
        </c:ser>
        <c:dLbls/>
        <c:axId val="73112192"/>
        <c:axId val="73134848"/>
      </c:barChart>
      <c:catAx>
        <c:axId val="7311219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solidFill>
                  <a:srgbClr val="595959"/>
                </a:solidFill>
                <a:latin typeface="Rockwell" pitchFamily="18" charset="0"/>
              </a:defRPr>
            </a:pPr>
            <a:endParaRPr lang="en-US"/>
          </a:p>
        </c:txPr>
        <c:crossAx val="73134848"/>
        <c:crosses val="autoZero"/>
        <c:auto val="1"/>
        <c:lblAlgn val="ctr"/>
        <c:lblOffset val="100"/>
      </c:catAx>
      <c:valAx>
        <c:axId val="73134848"/>
        <c:scaling>
          <c:orientation val="minMax"/>
          <c:max val="2"/>
        </c:scaling>
        <c:axPos val="b"/>
        <c:majorGridlines>
          <c:spPr>
            <a:ln>
              <a:solidFill>
                <a:prstClr val="black">
                  <a:lumMod val="65000"/>
                  <a:lumOff val="35000"/>
                </a:prstClr>
              </a:solidFill>
            </a:ln>
          </c:spPr>
        </c:majorGridlines>
        <c:numFmt formatCode="General" sourceLinked="1"/>
        <c:tickLblPos val="nextTo"/>
        <c:spPr>
          <a:ln>
            <a:solidFill>
              <a:schemeClr val="bg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1300" b="1">
                <a:solidFill>
                  <a:schemeClr val="bg1">
                    <a:lumMod val="65000"/>
                    <a:lumOff val="35000"/>
                  </a:schemeClr>
                </a:solidFill>
                <a:latin typeface="Rockwell" pitchFamily="18" charset="0"/>
              </a:defRPr>
            </a:pPr>
            <a:endParaRPr lang="en-US"/>
          </a:p>
        </c:txPr>
        <c:crossAx val="73112192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D2F6FE"/>
        </a:gs>
        <a:gs pos="72000">
          <a:srgbClr val="95D3E7"/>
        </a:gs>
        <a:gs pos="100000">
          <a:srgbClr val="CEECF6"/>
        </a:gs>
      </a:gsLst>
      <a:lin ang="16200000" scaled="0"/>
    </a:gradFill>
    <a:ln w="57150" cap="rnd">
      <a:noFill/>
      <a:round/>
    </a:ln>
    <a:effectLst>
      <a:softEdge rad="12700"/>
    </a:effectLst>
    <a:scene3d>
      <a:camera prst="orthographicFront"/>
      <a:lightRig rig="threePt" dir="t"/>
    </a:scene3d>
    <a:sp3d>
      <a:bevelT w="190500" h="38100"/>
    </a:sp3d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0.26704214056576259"/>
          <c:y val="2.4706974128233982E-2"/>
          <c:w val="0.69469403130164364"/>
          <c:h val="0.91156305088729317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2DA2BF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Lbls>
            <c:dLbl>
              <c:idx val="1"/>
              <c:layout>
                <c:manualLayout>
                  <c:x val="-0.100594075046175"/>
                  <c:y val="-4.761904761904762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Sheet1!$B$1:$E$1</c:f>
              <c:strCache>
                <c:ptCount val="4"/>
                <c:pt idx="0">
                  <c:v>Black, 
non-Hispanic</c:v>
                </c:pt>
                <c:pt idx="1">
                  <c:v>Hispanic</c:v>
                </c:pt>
                <c:pt idx="2">
                  <c:v>Asian or Pacific Islander,
 non-Hispanic</c:v>
                </c:pt>
                <c:pt idx="3">
                  <c:v>American Indian / Alaska Native,
 non-Hispanic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0.97000000000000064</c:v>
                </c:pt>
                <c:pt idx="1">
                  <c:v>1.05</c:v>
                </c:pt>
                <c:pt idx="2">
                  <c:v>0.95000000000000062</c:v>
                </c:pt>
                <c:pt idx="3">
                  <c:v>0.98</c:v>
                </c:pt>
              </c:numCache>
            </c:numRef>
          </c:val>
        </c:ser>
        <c:dLbls/>
        <c:axId val="73237248"/>
        <c:axId val="73238784"/>
      </c:barChart>
      <c:catAx>
        <c:axId val="7323724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solidFill>
                  <a:srgbClr val="595959"/>
                </a:solidFill>
                <a:latin typeface="Rockwell" pitchFamily="18" charset="0"/>
              </a:defRPr>
            </a:pPr>
            <a:endParaRPr lang="en-US"/>
          </a:p>
        </c:txPr>
        <c:crossAx val="73238784"/>
        <c:crosses val="autoZero"/>
        <c:auto val="1"/>
        <c:lblAlgn val="ctr"/>
        <c:lblOffset val="100"/>
      </c:catAx>
      <c:valAx>
        <c:axId val="73238784"/>
        <c:scaling>
          <c:orientation val="minMax"/>
          <c:max val="2"/>
          <c:min val="0"/>
        </c:scaling>
        <c:axPos val="b"/>
        <c:majorGridlines>
          <c:spPr>
            <a:ln>
              <a:solidFill>
                <a:prstClr val="black">
                  <a:lumMod val="65000"/>
                  <a:lumOff val="35000"/>
                </a:prstClr>
              </a:solidFill>
            </a:ln>
          </c:spPr>
        </c:majorGridlines>
        <c:numFmt formatCode="General" sourceLinked="1"/>
        <c:tickLblPos val="nextTo"/>
        <c:spPr>
          <a:ln>
            <a:solidFill>
              <a:schemeClr val="bg1">
                <a:lumMod val="65000"/>
                <a:lumOff val="35000"/>
              </a:schemeClr>
            </a:solidFill>
          </a:ln>
        </c:spPr>
        <c:txPr>
          <a:bodyPr/>
          <a:lstStyle/>
          <a:p>
            <a:pPr>
              <a:defRPr sz="1400" b="1">
                <a:solidFill>
                  <a:schemeClr val="bg1">
                    <a:lumMod val="65000"/>
                    <a:lumOff val="35000"/>
                  </a:schemeClr>
                </a:solidFill>
                <a:latin typeface="Rockwell" pitchFamily="18" charset="0"/>
              </a:defRPr>
            </a:pPr>
            <a:endParaRPr lang="en-US"/>
          </a:p>
        </c:txPr>
        <c:crossAx val="73237248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D2F6FE"/>
        </a:gs>
        <a:gs pos="72000">
          <a:srgbClr val="95D3E7"/>
        </a:gs>
        <a:gs pos="100000">
          <a:srgbClr val="CEECF6"/>
        </a:gs>
      </a:gsLst>
      <a:lin ang="16200000" scaled="0"/>
    </a:gradFill>
    <a:ln w="57150" cap="rnd">
      <a:noFill/>
      <a:round/>
    </a:ln>
    <a:effectLst>
      <a:softEdge rad="12700"/>
    </a:effectLst>
    <a:scene3d>
      <a:camera prst="orthographicFront"/>
      <a:lightRig rig="threePt" dir="t"/>
    </a:scene3d>
    <a:sp3d>
      <a:bevelT w="190500" h="38100"/>
    </a:sp3d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0.24074</cdr:x>
      <cdr:y>0.55385</cdr:y>
    </cdr:from>
    <cdr:to>
      <cdr:x>0.42593</cdr:x>
      <cdr:y>0.61538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2743200"/>
          <a:ext cx="1524040" cy="304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i="0" dirty="0" smtClean="0">
              <a:solidFill>
                <a:schemeClr val="bg1">
                  <a:lumMod val="65000"/>
                  <a:lumOff val="35000"/>
                </a:schemeClr>
              </a:solidFill>
            </a:rPr>
            <a:t>(NO  DATA)</a:t>
          </a:r>
          <a:endParaRPr lang="en-US" sz="1600" b="1" i="0" dirty="0">
            <a:solidFill>
              <a:schemeClr val="bg1">
                <a:lumMod val="65000"/>
                <a:lumOff val="3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E2C4C-D2F5-45ED-A359-75B792CA0D6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9E369-F3C3-4EDA-89C2-98DF9C2A75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960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9E369-F3C3-4EDA-89C2-98DF9C2A75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DCCD0F-39C1-4295-B20A-A6567C8A18AC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BEF66-8532-4D9C-89BE-8EB4F0EFF933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60D68-F65E-4838-8826-B3A421586552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AA394-9AC8-4E29-95C7-137E6D4F3DB8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FC7E56F-7E7D-4B2B-9AE0-12EE57F2B290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25A59-0326-480F-9D36-14F3CC6E3EBA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0EE27-F1B3-479F-8018-75B566061170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52DAC-81FD-44B4-87DF-BB630239975E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F4CCA-0C0F-4725-BC42-FDF95C2BC857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52FA7A-5CAA-4AD5-94EB-5A96DBA4C4FD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A941E30-8EC8-4628-BD04-CE8D6C950DB6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2213C9D-9B46-41E0-B230-D5A50A932F78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396C5BF-1717-48AA-A7BA-8DF3D0861C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389034" cy="19811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Minority Youth in Washington State’s Juvenile Justice System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Carl McCurley, Ph.D.</a:t>
            </a:r>
          </a:p>
          <a:p>
            <a:r>
              <a:rPr lang="en-US" dirty="0" smtClean="0"/>
              <a:t>Thomas George, Ph.D.</a:t>
            </a:r>
          </a:p>
          <a:p>
            <a:r>
              <a:rPr lang="en-US" dirty="0" smtClean="0"/>
              <a:t>Sarah Veele-Brice, Ph.D.</a:t>
            </a:r>
          </a:p>
          <a:p>
            <a:r>
              <a:rPr lang="en-US" dirty="0" smtClean="0"/>
              <a:t>Jennifer Zipoy, M.A.</a:t>
            </a: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5181600"/>
            <a:ext cx="8389034" cy="1066800"/>
          </a:xfrm>
          <a:prstGeom prst="rect">
            <a:avLst/>
          </a:prstGeom>
        </p:spPr>
        <p:txBody>
          <a:bodyPr lIns="45720" rIns="22860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Administrative Office of the Courts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Washington State Center for Court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5181600" y="6324600"/>
            <a:ext cx="685773" cy="152391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447800" y="228600"/>
            <a:ext cx="71628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Black youth </a:t>
            </a:r>
            <a:r>
              <a:rPr lang="en-US" sz="3200" b="1" dirty="0" smtClean="0"/>
              <a:t>almost twice as likely </a:t>
            </a:r>
            <a:r>
              <a:rPr lang="en-US" sz="3200" dirty="0" smtClean="0"/>
              <a:t>to be arrested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57200" y="1295400"/>
            <a:ext cx="8229600" cy="5209906"/>
            <a:chOff x="457200" y="1567546"/>
            <a:chExt cx="8229600" cy="4937760"/>
          </a:xfrm>
        </p:grpSpPr>
        <p:grpSp>
          <p:nvGrpSpPr>
            <p:cNvPr id="9" name="Group 8"/>
            <p:cNvGrpSpPr/>
            <p:nvPr/>
          </p:nvGrpSpPr>
          <p:grpSpPr>
            <a:xfrm>
              <a:off x="457200" y="1567546"/>
              <a:ext cx="8229600" cy="4937760"/>
              <a:chOff x="457200" y="1447800"/>
              <a:chExt cx="8229600" cy="4937760"/>
            </a:xfrm>
          </p:grpSpPr>
          <p:graphicFrame>
            <p:nvGraphicFramePr>
              <p:cNvPr id="2" name="Chart 1"/>
              <p:cNvGraphicFramePr/>
              <p:nvPr/>
            </p:nvGraphicFramePr>
            <p:xfrm>
              <a:off x="457200" y="1447800"/>
              <a:ext cx="8229600" cy="493776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6" name="Oval 5"/>
              <p:cNvSpPr/>
              <p:nvPr/>
            </p:nvSpPr>
            <p:spPr>
              <a:xfrm>
                <a:off x="7086600" y="4953000"/>
                <a:ext cx="990600" cy="990600"/>
              </a:xfrm>
              <a:prstGeom prst="ellipse">
                <a:avLst/>
              </a:prstGeom>
              <a:noFill/>
              <a:ln w="76200">
                <a:solidFill>
                  <a:srgbClr val="9A3926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" name="TextBox 1"/>
              <p:cNvSpPr txBox="1"/>
              <p:nvPr/>
            </p:nvSpPr>
            <p:spPr>
              <a:xfrm>
                <a:off x="5029200" y="6096000"/>
                <a:ext cx="838200" cy="228600"/>
              </a:xfrm>
              <a:prstGeom prst="rect">
                <a:avLst/>
              </a:prstGeom>
              <a:solidFill>
                <a:srgbClr val="D2F6FE"/>
              </a:solidFill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White</a:t>
                </a:r>
                <a:endParaRPr lang="en-US" sz="1400" b="1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3" name="Straight Connector 2"/>
            <p:cNvSpPr/>
            <p:nvPr/>
          </p:nvSpPr>
          <p:spPr>
            <a:xfrm>
              <a:off x="5448300" y="1730832"/>
              <a:ext cx="0" cy="4495800"/>
            </a:xfrm>
            <a:prstGeom prst="line">
              <a:avLst/>
            </a:prstGeom>
            <a:ln w="57150">
              <a:solidFill>
                <a:srgbClr val="92D050"/>
              </a:solidFill>
              <a:headEnd type="diamond" w="med" len="med"/>
              <a:tailEnd type="triangl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52400" y="228600"/>
            <a:ext cx="8610600" cy="914400"/>
          </a:xfrm>
        </p:spPr>
        <p:txBody>
          <a:bodyPr anchor="ctr" anchorCtr="1">
            <a:no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 smtClean="0"/>
              <a:t>Black and American Indian youth are </a:t>
            </a:r>
            <a:br>
              <a:rPr lang="en-US" sz="2800" dirty="0" smtClean="0"/>
            </a:br>
            <a:r>
              <a:rPr lang="en-US" sz="2800" b="1" dirty="0" smtClean="0"/>
              <a:t>more than 2X </a:t>
            </a:r>
            <a:r>
              <a:rPr lang="en-US" sz="2800" dirty="0" smtClean="0"/>
              <a:t>more likely to be referred to court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6553200" y="2057400"/>
            <a:ext cx="1066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35426" y="1251858"/>
            <a:ext cx="8305800" cy="5257800"/>
            <a:chOff x="457200" y="1371600"/>
            <a:chExt cx="8229600" cy="4953000"/>
          </a:xfrm>
        </p:grpSpPr>
        <p:graphicFrame>
          <p:nvGraphicFramePr>
            <p:cNvPr id="9" name="Chart 8"/>
            <p:cNvGraphicFramePr/>
            <p:nvPr/>
          </p:nvGraphicFramePr>
          <p:xfrm>
            <a:off x="457200" y="1371600"/>
            <a:ext cx="8229600" cy="495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Oval 12"/>
            <p:cNvSpPr/>
            <p:nvPr/>
          </p:nvSpPr>
          <p:spPr>
            <a:xfrm>
              <a:off x="6727470" y="4838934"/>
              <a:ext cx="955496" cy="955496"/>
            </a:xfrm>
            <a:prstGeom prst="ellipse">
              <a:avLst/>
            </a:prstGeom>
            <a:noFill/>
            <a:ln w="76200" cap="flat" cmpd="sng" algn="ctr">
              <a:solidFill>
                <a:srgbClr val="9A392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18000">
                  <a:solidFill>
                    <a:srgbClr val="DA1F28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4506686" y="1538040"/>
              <a:ext cx="0" cy="4419600"/>
            </a:xfrm>
            <a:prstGeom prst="line">
              <a:avLst/>
            </a:prstGeom>
            <a:noFill/>
            <a:ln w="57150" cap="flat" cmpd="sng" algn="ctr">
              <a:solidFill>
                <a:srgbClr val="92D050"/>
              </a:solidFill>
              <a:prstDash val="solid"/>
              <a:headEnd type="diamond" w="med" len="med"/>
              <a:tailEnd type="triangl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57150">
                  <a:solidFill>
                    <a:sysClr val="window" lastClr="FFFFFF"/>
                  </a:solidFill>
                </a:ln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4071256" y="5958884"/>
              <a:ext cx="838200" cy="228600"/>
            </a:xfrm>
            <a:prstGeom prst="rect">
              <a:avLst/>
            </a:prstGeom>
            <a:solidFill>
              <a:srgbClr val="DBFAFD"/>
            </a:solidFill>
          </p:spPr>
          <p:txBody>
            <a:bodyPr wrap="square" rtlCol="0" anchor="ctr" anchorCtr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Rockwell" pitchFamily="18" charset="0"/>
                </a:rPr>
                <a:t>White</a:t>
              </a:r>
            </a:p>
          </p:txBody>
        </p:sp>
      </p:grpSp>
      <p:sp>
        <p:nvSpPr>
          <p:cNvPr id="17" name="Oval 16"/>
          <p:cNvSpPr/>
          <p:nvPr/>
        </p:nvSpPr>
        <p:spPr>
          <a:xfrm>
            <a:off x="5921828" y="1426028"/>
            <a:ext cx="964343" cy="984896"/>
          </a:xfrm>
          <a:prstGeom prst="ellipse">
            <a:avLst/>
          </a:prstGeom>
          <a:noFill/>
          <a:ln w="76200" cap="flat" cmpd="sng" algn="ctr">
            <a:solidFill>
              <a:srgbClr val="9A39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>
              <a:ln w="18000">
                <a:solidFill>
                  <a:srgbClr val="DA1F28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Minority youth </a:t>
            </a:r>
            <a:r>
              <a:rPr lang="en-US" sz="2800" b="1" dirty="0" smtClean="0"/>
              <a:t>less likely </a:t>
            </a:r>
            <a:r>
              <a:rPr lang="en-US" sz="2800" dirty="0" smtClean="0"/>
              <a:t>to receive diversion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57200" y="1143000"/>
            <a:ext cx="8305800" cy="5318760"/>
            <a:chOff x="457200" y="990600"/>
            <a:chExt cx="8305800" cy="5318760"/>
          </a:xfrm>
        </p:grpSpPr>
        <p:graphicFrame>
          <p:nvGraphicFramePr>
            <p:cNvPr id="6" name="Chart 5"/>
            <p:cNvGraphicFramePr/>
            <p:nvPr/>
          </p:nvGraphicFramePr>
          <p:xfrm>
            <a:off x="457200" y="990600"/>
            <a:ext cx="8305800" cy="53187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Straight Connector 7"/>
            <p:cNvSpPr/>
            <p:nvPr/>
          </p:nvSpPr>
          <p:spPr>
            <a:xfrm>
              <a:off x="5562600" y="1295400"/>
              <a:ext cx="0" cy="4724400"/>
            </a:xfrm>
            <a:prstGeom prst="line">
              <a:avLst/>
            </a:prstGeom>
            <a:ln w="57150">
              <a:solidFill>
                <a:srgbClr val="92D050"/>
              </a:solidFill>
              <a:headEnd type="diamond" w="med" len="med"/>
              <a:tailEnd type="triangl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TextBox 1"/>
            <p:cNvSpPr txBox="1"/>
            <p:nvPr/>
          </p:nvSpPr>
          <p:spPr>
            <a:xfrm>
              <a:off x="5148942" y="6019798"/>
              <a:ext cx="838200" cy="228600"/>
            </a:xfrm>
            <a:prstGeom prst="rect">
              <a:avLst/>
            </a:prstGeom>
            <a:solidFill>
              <a:srgbClr val="D2F6FE"/>
            </a:solidFill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Rockwell" pitchFamily="18" charset="0"/>
                </a:rPr>
                <a:t>White</a:t>
              </a: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4495798" y="5083628"/>
              <a:ext cx="685800" cy="533400"/>
            </a:xfrm>
            <a:prstGeom prst="leftArrow">
              <a:avLst/>
            </a:prstGeom>
            <a:solidFill>
              <a:srgbClr val="9A392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Arrow 11"/>
            <p:cNvSpPr/>
            <p:nvPr/>
          </p:nvSpPr>
          <p:spPr>
            <a:xfrm>
              <a:off x="5203370" y="3886200"/>
              <a:ext cx="685800" cy="533400"/>
            </a:xfrm>
            <a:prstGeom prst="leftArrow">
              <a:avLst/>
            </a:prstGeom>
            <a:solidFill>
              <a:srgbClr val="9A392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 Arrow 12"/>
            <p:cNvSpPr/>
            <p:nvPr/>
          </p:nvSpPr>
          <p:spPr>
            <a:xfrm>
              <a:off x="4517568" y="1447800"/>
              <a:ext cx="685800" cy="533400"/>
            </a:xfrm>
            <a:prstGeom prst="leftArrow">
              <a:avLst/>
            </a:prstGeom>
            <a:solidFill>
              <a:srgbClr val="9A392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Minorities </a:t>
            </a:r>
            <a:r>
              <a:rPr lang="en-US" sz="2800" b="1" dirty="0" smtClean="0"/>
              <a:t>more likely </a:t>
            </a:r>
            <a:r>
              <a:rPr lang="en-US" sz="2800" dirty="0" smtClean="0"/>
              <a:t>to have petition filed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33400" y="1143000"/>
            <a:ext cx="8229600" cy="5257800"/>
            <a:chOff x="533400" y="1143000"/>
            <a:chExt cx="8229600" cy="5257800"/>
          </a:xfrm>
        </p:grpSpPr>
        <p:grpSp>
          <p:nvGrpSpPr>
            <p:cNvPr id="9" name="Group 8"/>
            <p:cNvGrpSpPr/>
            <p:nvPr/>
          </p:nvGrpSpPr>
          <p:grpSpPr>
            <a:xfrm>
              <a:off x="533400" y="1143000"/>
              <a:ext cx="8229600" cy="5257800"/>
              <a:chOff x="533400" y="1143000"/>
              <a:chExt cx="8229600" cy="5257800"/>
            </a:xfrm>
          </p:grpSpPr>
          <p:graphicFrame>
            <p:nvGraphicFramePr>
              <p:cNvPr id="5" name="Chart 4"/>
              <p:cNvGraphicFramePr/>
              <p:nvPr/>
            </p:nvGraphicFramePr>
            <p:xfrm>
              <a:off x="533400" y="1143000"/>
              <a:ext cx="8229600" cy="5257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7" name="Straight Connector 6"/>
              <p:cNvSpPr/>
              <p:nvPr/>
            </p:nvSpPr>
            <p:spPr>
              <a:xfrm>
                <a:off x="5529942" y="1458684"/>
                <a:ext cx="0" cy="4626430"/>
              </a:xfrm>
              <a:prstGeom prst="line">
                <a:avLst/>
              </a:prstGeom>
              <a:ln w="57150">
                <a:solidFill>
                  <a:srgbClr val="92D050"/>
                </a:solidFill>
                <a:headEnd type="diamond" w="med" len="med"/>
                <a:tailEnd type="triangl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8" name="TextBox 1"/>
            <p:cNvSpPr txBox="1"/>
            <p:nvPr/>
          </p:nvSpPr>
          <p:spPr>
            <a:xfrm>
              <a:off x="5105400" y="6095998"/>
              <a:ext cx="838200" cy="228600"/>
            </a:xfrm>
            <a:prstGeom prst="rect">
              <a:avLst/>
            </a:prstGeom>
            <a:solidFill>
              <a:srgbClr val="DAF8FA"/>
            </a:solidFill>
            <a:effectLst>
              <a:softEdge rad="31750"/>
            </a:effectLst>
          </p:spPr>
          <p:txBody>
            <a:bodyPr wrap="square" rtlCol="0" anchor="ctr" anchorCtr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Rockwell" pitchFamily="18" charset="0"/>
                </a:rPr>
                <a:t>White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Adjudication of guilt does not add to DMC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" y="1066800"/>
            <a:ext cx="8229600" cy="5334000"/>
            <a:chOff x="457200" y="990600"/>
            <a:chExt cx="8229600" cy="5334000"/>
          </a:xfrm>
        </p:grpSpPr>
        <p:graphicFrame>
          <p:nvGraphicFramePr>
            <p:cNvPr id="7" name="Chart 6"/>
            <p:cNvGraphicFramePr/>
            <p:nvPr/>
          </p:nvGraphicFramePr>
          <p:xfrm>
            <a:off x="457200" y="990600"/>
            <a:ext cx="8229600" cy="533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Straight Connector 7"/>
            <p:cNvSpPr/>
            <p:nvPr/>
          </p:nvSpPr>
          <p:spPr>
            <a:xfrm>
              <a:off x="5519058" y="1295400"/>
              <a:ext cx="0" cy="4735288"/>
            </a:xfrm>
            <a:prstGeom prst="line">
              <a:avLst/>
            </a:prstGeom>
            <a:ln w="57150">
              <a:solidFill>
                <a:srgbClr val="92D050"/>
              </a:solidFill>
              <a:headEnd type="diamond" w="med" len="med"/>
              <a:tailEnd type="triangl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TextBox 1"/>
            <p:cNvSpPr txBox="1"/>
            <p:nvPr/>
          </p:nvSpPr>
          <p:spPr>
            <a:xfrm>
              <a:off x="5094514" y="6030686"/>
              <a:ext cx="838200" cy="228600"/>
            </a:xfrm>
            <a:prstGeom prst="rect">
              <a:avLst/>
            </a:prstGeom>
            <a:solidFill>
              <a:srgbClr val="DAF8FA"/>
            </a:solidFill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Rockwell" pitchFamily="18" charset="0"/>
                </a:rPr>
                <a:t>White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Black and Asian youth </a:t>
            </a:r>
            <a:r>
              <a:rPr lang="en-US" sz="3200" b="1" dirty="0" smtClean="0"/>
              <a:t>more likely </a:t>
            </a:r>
            <a:r>
              <a:rPr lang="en-US" sz="3200" dirty="0" smtClean="0"/>
              <a:t>to go to JRA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5780314" y="4800600"/>
            <a:ext cx="964343" cy="984896"/>
          </a:xfrm>
          <a:prstGeom prst="ellipse">
            <a:avLst/>
          </a:prstGeom>
          <a:noFill/>
          <a:ln w="76200" cap="flat" cmpd="sng" algn="ctr">
            <a:solidFill>
              <a:srgbClr val="9A39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ln w="18000">
                <a:solidFill>
                  <a:srgbClr val="DA1F28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6658" y="5921830"/>
            <a:ext cx="152400" cy="228600"/>
          </a:xfrm>
          <a:prstGeom prst="rect">
            <a:avLst/>
          </a:prstGeom>
          <a:solidFill>
            <a:srgbClr val="D2F6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78972" y="1023258"/>
            <a:ext cx="8229600" cy="5334000"/>
            <a:chOff x="457200" y="990600"/>
            <a:chExt cx="8229600" cy="5334000"/>
          </a:xfrm>
        </p:grpSpPr>
        <p:graphicFrame>
          <p:nvGraphicFramePr>
            <p:cNvPr id="8" name="Chart 7"/>
            <p:cNvGraphicFramePr/>
            <p:nvPr/>
          </p:nvGraphicFramePr>
          <p:xfrm>
            <a:off x="457200" y="990600"/>
            <a:ext cx="8229600" cy="533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Oval 10"/>
            <p:cNvSpPr/>
            <p:nvPr/>
          </p:nvSpPr>
          <p:spPr>
            <a:xfrm>
              <a:off x="6422572" y="2438400"/>
              <a:ext cx="964343" cy="984896"/>
            </a:xfrm>
            <a:prstGeom prst="ellipse">
              <a:avLst/>
            </a:prstGeom>
            <a:noFill/>
            <a:ln w="76200" cap="flat" cmpd="sng" algn="ctr">
              <a:solidFill>
                <a:srgbClr val="9A392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>
                <a:ln w="18000">
                  <a:solidFill>
                    <a:srgbClr val="DA1F28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2" name="TextBox 1"/>
            <p:cNvSpPr txBox="1"/>
            <p:nvPr/>
          </p:nvSpPr>
          <p:spPr>
            <a:xfrm>
              <a:off x="5007428" y="5943600"/>
              <a:ext cx="838200" cy="228600"/>
            </a:xfrm>
            <a:prstGeom prst="rect">
              <a:avLst/>
            </a:prstGeom>
            <a:solidFill>
              <a:srgbClr val="DBFAFD"/>
            </a:solidFill>
          </p:spPr>
          <p:txBody>
            <a:bodyPr wrap="square" rtlCol="0" anchor="ctr" anchorCtr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Rockwell" pitchFamily="18" charset="0"/>
                </a:rPr>
                <a:t>White</a:t>
              </a:r>
            </a:p>
          </p:txBody>
        </p:sp>
      </p:grpSp>
      <p:sp>
        <p:nvSpPr>
          <p:cNvPr id="15" name="Straight Connector 14"/>
          <p:cNvSpPr/>
          <p:nvPr/>
        </p:nvSpPr>
        <p:spPr>
          <a:xfrm>
            <a:off x="5475514" y="1219200"/>
            <a:ext cx="0" cy="4735288"/>
          </a:xfrm>
          <a:prstGeom prst="line">
            <a:avLst/>
          </a:prstGeom>
          <a:ln w="57150">
            <a:solidFill>
              <a:srgbClr val="92D050"/>
            </a:solidFill>
            <a:headEnd type="diamond" w="med" len="med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91200" y="4829628"/>
            <a:ext cx="964343" cy="984896"/>
          </a:xfrm>
          <a:prstGeom prst="ellipse">
            <a:avLst/>
          </a:prstGeom>
          <a:noFill/>
          <a:ln w="76200" cap="flat" cmpd="sng" algn="ctr">
            <a:solidFill>
              <a:srgbClr val="9A39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ln w="18000">
                <a:solidFill>
                  <a:srgbClr val="DA1F28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57400" y="685800"/>
            <a:ext cx="6705600" cy="2590800"/>
          </a:xfrm>
        </p:spPr>
        <p:txBody>
          <a:bodyPr>
            <a:noAutofit/>
            <a:scene3d>
              <a:camera prst="orthographicFront"/>
              <a:lightRig rig="soft" dir="t">
                <a:rot lat="0" lon="0" rev="2400000"/>
              </a:lightRig>
            </a:scene3d>
            <a:sp3d extrusionH="57150" prstMaterial="plastic">
              <a:bevelT w="19050" h="12700" prst="angle"/>
            </a:sp3d>
          </a:bodyPr>
          <a:lstStyle/>
          <a:p>
            <a:r>
              <a:rPr lang="en-US" sz="4400" b="1" dirty="0" smtClean="0">
                <a:solidFill>
                  <a:srgbClr val="2DA2B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Overlap Among Delinquency, </a:t>
            </a:r>
            <a:br>
              <a:rPr lang="en-US" sz="4400" b="1" dirty="0" smtClean="0">
                <a:solidFill>
                  <a:srgbClr val="2DA2B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400" b="1" dirty="0" smtClean="0">
                <a:solidFill>
                  <a:srgbClr val="2DA2B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Truancy, </a:t>
            </a:r>
            <a:br>
              <a:rPr lang="en-US" sz="4400" b="1" dirty="0" smtClean="0">
                <a:solidFill>
                  <a:srgbClr val="2DA2B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400" b="1" dirty="0" smtClean="0">
                <a:solidFill>
                  <a:srgbClr val="2DA2B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 Dependency</a:t>
            </a:r>
            <a:endParaRPr lang="en-US" sz="4400" b="1" dirty="0">
              <a:solidFill>
                <a:srgbClr val="2DA2B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4114800"/>
            <a:ext cx="46482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Differences in Overlap by </a:t>
            </a:r>
          </a:p>
          <a:p>
            <a:pPr marL="0" indent="0">
              <a:buNone/>
            </a:pPr>
            <a:r>
              <a:rPr lang="en-US" sz="3600" dirty="0" smtClean="0"/>
              <a:t>Race &amp; Ethnicity</a:t>
            </a:r>
            <a:endParaRPr lang="en-US" sz="3600" dirty="0"/>
          </a:p>
        </p:txBody>
      </p:sp>
      <p:sp>
        <p:nvSpPr>
          <p:cNvPr id="5" name="Straight Connector 4"/>
          <p:cNvSpPr/>
          <p:nvPr/>
        </p:nvSpPr>
        <p:spPr>
          <a:xfrm rot="5400000">
            <a:off x="4724400" y="-533400"/>
            <a:ext cx="0" cy="8077200"/>
          </a:xfrm>
          <a:prstGeom prst="line">
            <a:avLst/>
          </a:prstGeom>
          <a:ln w="76200">
            <a:solidFill>
              <a:srgbClr val="92D050"/>
            </a:solidFill>
            <a:headEnd type="diamond" w="med" len="med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54000"/>
            <a:ext cx="8229600" cy="660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Multisystem Involvement</a:t>
            </a:r>
            <a:endParaRPr lang="en-US" sz="3600" dirty="0"/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066800"/>
            <a:ext cx="7467600" cy="5354223"/>
          </a:xfrm>
          <a:prstGeom prst="roundRect">
            <a:avLst>
              <a:gd name="adj" fmla="val 6298"/>
            </a:avLst>
          </a:prstGeom>
          <a:noFill/>
          <a:ln w="57150">
            <a:solidFill>
              <a:srgbClr val="2DA2BF"/>
            </a:solidFill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8686800" cy="660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Multisystem involvement by race and ethnicity</a:t>
            </a:r>
            <a:endParaRPr lang="en-US" sz="30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81000" y="12954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76200" y="-152400"/>
            <a:ext cx="9372600" cy="716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8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1828800"/>
            <a:ext cx="1447800" cy="3276600"/>
          </a:xfrm>
          <a:prstGeom prst="rect">
            <a:avLst/>
          </a:prstGeom>
          <a:solidFill>
            <a:srgbClr val="794B8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Arrest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2095500"/>
            <a:ext cx="1447800" cy="2743200"/>
          </a:xfrm>
          <a:prstGeom prst="rect">
            <a:avLst/>
          </a:prstGeom>
          <a:solidFill>
            <a:srgbClr val="9A392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Referral to Court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4572000" y="2286000"/>
            <a:ext cx="1524000" cy="2362200"/>
            <a:chOff x="4572000" y="2085975"/>
            <a:chExt cx="1524000" cy="2362200"/>
          </a:xfrm>
        </p:grpSpPr>
        <p:sp>
          <p:nvSpPr>
            <p:cNvPr id="7" name="Rectangle 6"/>
            <p:cNvSpPr/>
            <p:nvPr/>
          </p:nvSpPr>
          <p:spPr>
            <a:xfrm>
              <a:off x="4572000" y="3076575"/>
              <a:ext cx="1524000" cy="1371600"/>
            </a:xfrm>
            <a:prstGeom prst="rect">
              <a:avLst/>
            </a:prstGeom>
            <a:solidFill>
              <a:srgbClr val="CCE9A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Petition </a:t>
              </a:r>
              <a:r>
                <a:rPr lang="en-US" sz="1400" dirty="0" smtClean="0"/>
                <a:t>(</a:t>
              </a:r>
              <a:r>
                <a:rPr lang="en-US" sz="1400" i="1" dirty="0" smtClean="0"/>
                <a:t>charges filed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0" y="2085975"/>
              <a:ext cx="1524000" cy="838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Diversion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096000" y="3343275"/>
            <a:ext cx="1524000" cy="1219200"/>
          </a:xfrm>
          <a:prstGeom prst="rect">
            <a:avLst/>
          </a:prstGeom>
          <a:solidFill>
            <a:srgbClr val="74CA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Adjudication</a:t>
            </a:r>
            <a:endParaRPr lang="en-US" dirty="0"/>
          </a:p>
        </p:txBody>
      </p:sp>
      <p:grpSp>
        <p:nvGrpSpPr>
          <p:cNvPr id="3" name="Group 22"/>
          <p:cNvGrpSpPr/>
          <p:nvPr/>
        </p:nvGrpSpPr>
        <p:grpSpPr>
          <a:xfrm>
            <a:off x="7620000" y="3386138"/>
            <a:ext cx="1295400" cy="1133475"/>
            <a:chOff x="7620000" y="3200400"/>
            <a:chExt cx="1295400" cy="1133475"/>
          </a:xfrm>
        </p:grpSpPr>
        <p:sp>
          <p:nvSpPr>
            <p:cNvPr id="11" name="Rectangle 10"/>
            <p:cNvSpPr/>
            <p:nvPr/>
          </p:nvSpPr>
          <p:spPr>
            <a:xfrm>
              <a:off x="7620000" y="3200400"/>
              <a:ext cx="1295400" cy="762000"/>
            </a:xfrm>
            <a:prstGeom prst="rect">
              <a:avLst/>
            </a:prstGeom>
            <a:solidFill>
              <a:srgbClr val="C09FC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Probation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20000" y="4029075"/>
              <a:ext cx="685800" cy="304800"/>
            </a:xfrm>
            <a:prstGeom prst="rect">
              <a:avLst/>
            </a:prstGeom>
            <a:solidFill>
              <a:srgbClr val="D2F6FE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pc="200" dirty="0" smtClean="0"/>
                <a:t>JRA</a:t>
              </a:r>
              <a:endParaRPr lang="en-US" sz="1200" b="1" spc="2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429000" y="457200"/>
            <a:ext cx="5105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50800" dist="114300" dir="2100000" algn="tl" rotWithShape="0">
                    <a:prstClr val="black">
                      <a:alpha val="40000"/>
                    </a:prstClr>
                  </a:outerShdw>
                </a:effectLst>
              </a:rPr>
              <a:t>Main Decision Points in the Juvenile Justice System </a:t>
            </a:r>
            <a:endParaRPr lang="en-US" sz="2800" b="1" i="1" dirty="0">
              <a:effectLst>
                <a:outerShdw blurRad="50800" dist="114300" dir="21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4495800"/>
            <a:ext cx="1409700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i="1" dirty="0" smtClean="0"/>
              <a:t>Law </a:t>
            </a:r>
          </a:p>
          <a:p>
            <a:pPr algn="ctr"/>
            <a:r>
              <a:rPr lang="en-US" sz="1400" b="1" i="1" dirty="0" smtClean="0"/>
              <a:t>Enforcement</a:t>
            </a:r>
            <a:endParaRPr lang="en-US" sz="1400" b="1" dirty="0"/>
          </a:p>
        </p:txBody>
      </p:sp>
      <p:sp>
        <p:nvSpPr>
          <p:cNvPr id="17" name="Right Bracket 16"/>
          <p:cNvSpPr/>
          <p:nvPr/>
        </p:nvSpPr>
        <p:spPr>
          <a:xfrm rot="5400000">
            <a:off x="5229225" y="2971800"/>
            <a:ext cx="304800" cy="4267200"/>
          </a:xfrm>
          <a:prstGeom prst="rightBracket">
            <a:avLst>
              <a:gd name="adj" fmla="val 4166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37832" y="5029200"/>
            <a:ext cx="1487587" cy="338554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t" anchorCtr="0">
            <a:spAutoFit/>
          </a:bodyPr>
          <a:lstStyle/>
          <a:p>
            <a:r>
              <a:rPr lang="en-US" sz="1600" i="1" dirty="0" smtClean="0"/>
              <a:t>Juvenile Court</a:t>
            </a:r>
            <a:endParaRPr lang="en-US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0" y="4572000"/>
            <a:ext cx="1322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</a:t>
            </a:r>
            <a:r>
              <a:rPr lang="en-US" sz="1400" b="1" i="1" dirty="0" smtClean="0"/>
              <a:t>Supervision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grpSp>
        <p:nvGrpSpPr>
          <p:cNvPr id="9" name="Group 21"/>
          <p:cNvGrpSpPr/>
          <p:nvPr/>
        </p:nvGrpSpPr>
        <p:grpSpPr>
          <a:xfrm>
            <a:off x="1905000" y="5943600"/>
            <a:ext cx="5257800" cy="609600"/>
            <a:chOff x="3276600" y="5715000"/>
            <a:chExt cx="2819400" cy="1143000"/>
          </a:xfrm>
        </p:grpSpPr>
        <p:sp>
          <p:nvSpPr>
            <p:cNvPr id="20" name="Frame 19"/>
            <p:cNvSpPr/>
            <p:nvPr/>
          </p:nvSpPr>
          <p:spPr>
            <a:xfrm>
              <a:off x="3276600" y="5715000"/>
              <a:ext cx="2819400" cy="1143000"/>
            </a:xfrm>
            <a:prstGeom prst="frame">
              <a:avLst/>
            </a:prstGeom>
            <a:ln w="635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29000" y="6009501"/>
              <a:ext cx="2514600" cy="553998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i="1" dirty="0" smtClean="0"/>
                <a:t>RRIs are calculated for each decision point</a:t>
              </a:r>
              <a:endParaRPr lang="en-US" i="1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370116" y="533400"/>
            <a:ext cx="1338942" cy="5867400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 youth age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10 to 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980" y="5791200"/>
            <a:ext cx="1109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Population</a:t>
            </a:r>
            <a:endParaRPr lang="en-US" sz="1400" b="1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381000"/>
            <a:ext cx="8001000" cy="530352"/>
          </a:xfrm>
          <a:prstGeom prst="roundRect">
            <a:avLst>
              <a:gd name="adj" fmla="val 32495"/>
            </a:avLst>
          </a:prstGeom>
          <a:solidFill>
            <a:srgbClr val="E8F8FC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Cumulative Effect of Disproportionality</a:t>
            </a:r>
            <a:endParaRPr lang="en-US" sz="2800" b="1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98243" y="1184096"/>
            <a:ext cx="7547514" cy="338554"/>
            <a:chOff x="457200" y="1627414"/>
            <a:chExt cx="7547514" cy="338554"/>
          </a:xfrm>
        </p:grpSpPr>
        <p:sp>
          <p:nvSpPr>
            <p:cNvPr id="7" name="Rectangle 6"/>
            <p:cNvSpPr/>
            <p:nvPr/>
          </p:nvSpPr>
          <p:spPr>
            <a:xfrm>
              <a:off x="457200" y="1682391"/>
              <a:ext cx="228600" cy="228600"/>
            </a:xfrm>
            <a:prstGeom prst="rect">
              <a:avLst/>
            </a:prstGeom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42997" y="1682391"/>
              <a:ext cx="228600" cy="228600"/>
            </a:xfrm>
            <a:prstGeom prst="rect">
              <a:avLst/>
            </a:prstGeom>
            <a:solidFill>
              <a:srgbClr val="9A3926"/>
            </a:solidFill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28794" y="1682391"/>
              <a:ext cx="228600" cy="228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14591" y="1682391"/>
              <a:ext cx="228600" cy="228600"/>
            </a:xfrm>
            <a:prstGeom prst="rect">
              <a:avLst/>
            </a:prstGeom>
            <a:solidFill>
              <a:srgbClr val="794B85"/>
            </a:solidFill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00388" y="1682391"/>
              <a:ext cx="228600" cy="228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86600" y="1627414"/>
              <a:ext cx="918114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AI / AN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94899" y="1627414"/>
              <a:ext cx="1066800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Asian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06645" y="1627414"/>
              <a:ext cx="1066800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Latino</a:t>
              </a:r>
              <a:endParaRPr lang="en-US" sz="16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06445" y="1627414"/>
              <a:ext cx="1066800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Black</a:t>
              </a:r>
              <a:endParaRPr lang="en-US" sz="16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342" y="1627414"/>
              <a:ext cx="838200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White</a:t>
              </a:r>
              <a:endParaRPr lang="en-US" b="1" dirty="0"/>
            </a:p>
          </p:txBody>
        </p:sp>
      </p:grpSp>
      <p:graphicFrame>
        <p:nvGraphicFramePr>
          <p:cNvPr id="21" name="Chart 20"/>
          <p:cNvGraphicFramePr/>
          <p:nvPr/>
        </p:nvGraphicFramePr>
        <p:xfrm>
          <a:off x="0" y="1422970"/>
          <a:ext cx="484632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/>
          <p:cNvGraphicFramePr/>
          <p:nvPr/>
        </p:nvGraphicFramePr>
        <p:xfrm>
          <a:off x="4297680" y="1422970"/>
          <a:ext cx="484632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31520" y="5715000"/>
            <a:ext cx="32004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Washington State Juvenile Population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29200" y="5715000"/>
            <a:ext cx="32004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Washington State 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Youth Sentenced to JRA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381000"/>
            <a:ext cx="8001000" cy="762000"/>
          </a:xfrm>
          <a:prstGeom prst="roundRect">
            <a:avLst>
              <a:gd name="adj" fmla="val 32495"/>
            </a:avLst>
          </a:prstGeom>
          <a:solidFill>
            <a:srgbClr val="E8F8FC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Youth of Color Over-Represented in Transfers to Adult Court</a:t>
            </a:r>
            <a:endParaRPr lang="en-US" sz="2800" b="1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798243" y="1184096"/>
            <a:ext cx="7547514" cy="338554"/>
            <a:chOff x="457200" y="1627414"/>
            <a:chExt cx="7547514" cy="338554"/>
          </a:xfrm>
        </p:grpSpPr>
        <p:sp>
          <p:nvSpPr>
            <p:cNvPr id="7" name="Rectangle 6"/>
            <p:cNvSpPr/>
            <p:nvPr/>
          </p:nvSpPr>
          <p:spPr>
            <a:xfrm>
              <a:off x="457200" y="1682391"/>
              <a:ext cx="228600" cy="228600"/>
            </a:xfrm>
            <a:prstGeom prst="rect">
              <a:avLst/>
            </a:prstGeom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42997" y="1682391"/>
              <a:ext cx="228600" cy="228600"/>
            </a:xfrm>
            <a:prstGeom prst="rect">
              <a:avLst/>
            </a:prstGeom>
            <a:solidFill>
              <a:srgbClr val="9A3926"/>
            </a:solidFill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28794" y="1682391"/>
              <a:ext cx="228600" cy="228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14591" y="1682391"/>
              <a:ext cx="228600" cy="228600"/>
            </a:xfrm>
            <a:prstGeom prst="rect">
              <a:avLst/>
            </a:prstGeom>
            <a:solidFill>
              <a:srgbClr val="794B85"/>
            </a:solidFill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00388" y="1682391"/>
              <a:ext cx="228600" cy="228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39700" dist="152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86600" y="1627414"/>
              <a:ext cx="918114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AI / AN</a:t>
              </a:r>
              <a:endParaRPr lang="en-US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94899" y="1627414"/>
              <a:ext cx="1066800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Asian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06645" y="1627414"/>
              <a:ext cx="1066800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Latino</a:t>
              </a:r>
              <a:endParaRPr lang="en-US" sz="16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06445" y="1627414"/>
              <a:ext cx="1066800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Black</a:t>
              </a:r>
              <a:endParaRPr lang="en-US" sz="16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342" y="1627414"/>
              <a:ext cx="838200" cy="3385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600" b="1" dirty="0" smtClean="0"/>
                <a:t>White</a:t>
              </a:r>
              <a:endParaRPr lang="en-US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22960" y="5715000"/>
            <a:ext cx="32004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Washington State Juvenile Population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81600" y="5715000"/>
            <a:ext cx="32004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Cases Transferred to Adult Court</a:t>
            </a:r>
          </a:p>
        </p:txBody>
      </p:sp>
      <p:graphicFrame>
        <p:nvGraphicFramePr>
          <p:cNvPr id="21" name="Chart 20"/>
          <p:cNvGraphicFramePr/>
          <p:nvPr/>
        </p:nvGraphicFramePr>
        <p:xfrm>
          <a:off x="0" y="1473485"/>
          <a:ext cx="484632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/>
          <p:nvPr/>
        </p:nvGraphicFramePr>
        <p:xfrm>
          <a:off x="4267200" y="1511585"/>
          <a:ext cx="5029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457200"/>
            <a:ext cx="7467600" cy="914400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 smtClean="0"/>
              <a:t>How much more likely are events for youth of color? </a:t>
            </a:r>
            <a:endParaRPr lang="en-US" sz="3200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11632" y="2264242"/>
          <a:ext cx="8138160" cy="397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91440"/>
                <a:gridCol w="685800"/>
                <a:gridCol w="685800"/>
                <a:gridCol w="91440"/>
                <a:gridCol w="685800"/>
                <a:gridCol w="685800"/>
                <a:gridCol w="91440"/>
                <a:gridCol w="685800"/>
                <a:gridCol w="685800"/>
                <a:gridCol w="91440"/>
                <a:gridCol w="685800"/>
                <a:gridCol w="685800"/>
              </a:tblGrid>
              <a:tr h="511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African-American</a:t>
                      </a:r>
                    </a:p>
                  </a:txBody>
                  <a:tcPr marL="68580" marR="6858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Native American</a:t>
                      </a:r>
                    </a:p>
                  </a:txBody>
                  <a:tcPr marL="68580" marR="6858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Asian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Pacific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Islander</a:t>
                      </a: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Latino</a:t>
                      </a:r>
                    </a:p>
                  </a:txBody>
                  <a:tcPr marL="68580" marR="68580" marT="9144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Arrest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3F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0.7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N/A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Referred to court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4.9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4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4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2.1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1.4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Diverted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3F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Prosecuted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4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4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Adjudicated guilty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3F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2.4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Confined in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state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facility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7.1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5.2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0.7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1.9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11632" y="2242208"/>
            <a:ext cx="8153400" cy="4038600"/>
          </a:xfrm>
          <a:prstGeom prst="roundRect">
            <a:avLst>
              <a:gd name="adj" fmla="val 2482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1600200"/>
            <a:ext cx="2590800" cy="609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1992 vs. 2009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457200"/>
            <a:ext cx="7467600" cy="914400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 smtClean="0"/>
              <a:t>How much more likely are events for youth of color? </a:t>
            </a:r>
            <a:endParaRPr lang="en-US" sz="3200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11632" y="2264242"/>
          <a:ext cx="8138160" cy="397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91440"/>
                <a:gridCol w="685800"/>
                <a:gridCol w="685800"/>
                <a:gridCol w="91440"/>
                <a:gridCol w="685800"/>
                <a:gridCol w="685800"/>
                <a:gridCol w="91440"/>
                <a:gridCol w="685800"/>
                <a:gridCol w="685800"/>
                <a:gridCol w="91440"/>
                <a:gridCol w="685800"/>
                <a:gridCol w="685800"/>
              </a:tblGrid>
              <a:tr h="511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African-American</a:t>
                      </a:r>
                    </a:p>
                  </a:txBody>
                  <a:tcPr marL="68580" marR="6858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Native American</a:t>
                      </a:r>
                    </a:p>
                  </a:txBody>
                  <a:tcPr marL="68580" marR="6858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94B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Asian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Pacific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Islander</a:t>
                      </a: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Latino</a:t>
                      </a:r>
                    </a:p>
                  </a:txBody>
                  <a:tcPr marL="68580" marR="68580" marT="9144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94B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794B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Arrest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0.7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N/A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Referred to court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4.9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B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2.1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CDB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1.4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Diverted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Prosecuted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B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CDB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Adjudicated guilty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2.4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Confined in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state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facility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7.1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5.2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0.7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1.9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11632" y="2242208"/>
            <a:ext cx="8153400" cy="4038600"/>
          </a:xfrm>
          <a:prstGeom prst="roundRect">
            <a:avLst>
              <a:gd name="adj" fmla="val 2482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1600200"/>
            <a:ext cx="2590800" cy="609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1992 vs. 2009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457200"/>
            <a:ext cx="7467600" cy="914400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 smtClean="0"/>
              <a:t>How much more likely are events for youth of color? </a:t>
            </a:r>
            <a:endParaRPr lang="en-US" sz="3200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11632" y="2264242"/>
          <a:ext cx="8138160" cy="397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91440"/>
                <a:gridCol w="685800"/>
                <a:gridCol w="685800"/>
                <a:gridCol w="91440"/>
                <a:gridCol w="685800"/>
                <a:gridCol w="685800"/>
                <a:gridCol w="91440"/>
                <a:gridCol w="685800"/>
                <a:gridCol w="685800"/>
                <a:gridCol w="91440"/>
                <a:gridCol w="685800"/>
                <a:gridCol w="685800"/>
              </a:tblGrid>
              <a:tr h="511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African-American</a:t>
                      </a:r>
                    </a:p>
                  </a:txBody>
                  <a:tcPr marL="68580" marR="6858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Native American</a:t>
                      </a:r>
                    </a:p>
                  </a:txBody>
                  <a:tcPr marL="68580" marR="6858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Asian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Pacific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Islander</a:t>
                      </a: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A392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Latino</a:t>
                      </a:r>
                    </a:p>
                  </a:txBody>
                  <a:tcPr marL="68580" marR="68580" marT="9144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9A39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9A39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Arrest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0.4</a:t>
                      </a:r>
                    </a:p>
                  </a:txBody>
                  <a:tcPr marL="68580" marR="68580" marT="0" marB="0" anchor="ctr"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0.7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N/A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Referred to court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4.9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2.1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</a:p>
                  </a:txBody>
                  <a:tcPr marL="68580" marR="68580" marT="0" marB="0" anchor="ctr">
                    <a:solidFill>
                      <a:srgbClr val="E9B0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E9B0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1.4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Diverted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</a:p>
                  </a:txBody>
                  <a:tcPr marL="68580" marR="68580" marT="0" marB="0" anchor="ctr"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Prosecuted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E9B0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E9B0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Adjudicated guilty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2.4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</a:p>
                  </a:txBody>
                  <a:tcPr marL="68580" marR="68580" marT="0" marB="0" anchor="ctr"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Confined in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state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facility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7.1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5.2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0.7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0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0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1.9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11632" y="2242208"/>
            <a:ext cx="8153400" cy="4038600"/>
          </a:xfrm>
          <a:prstGeom prst="roundRect">
            <a:avLst>
              <a:gd name="adj" fmla="val 2482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1600200"/>
            <a:ext cx="2590800" cy="609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1992 vs. 2009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457200"/>
            <a:ext cx="7467600" cy="914400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 smtClean="0"/>
              <a:t>How much more likely are events for youth of color? </a:t>
            </a:r>
            <a:endParaRPr lang="en-US" sz="3200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11632" y="2264242"/>
          <a:ext cx="8138160" cy="397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91440"/>
                <a:gridCol w="685800"/>
                <a:gridCol w="685800"/>
                <a:gridCol w="91440"/>
                <a:gridCol w="685800"/>
                <a:gridCol w="685800"/>
                <a:gridCol w="91440"/>
                <a:gridCol w="685800"/>
                <a:gridCol w="685800"/>
                <a:gridCol w="91440"/>
                <a:gridCol w="685800"/>
                <a:gridCol w="685800"/>
              </a:tblGrid>
              <a:tr h="511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African-American</a:t>
                      </a:r>
                    </a:p>
                  </a:txBody>
                  <a:tcPr marL="68580" marR="6858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Native American</a:t>
                      </a:r>
                    </a:p>
                  </a:txBody>
                  <a:tcPr marL="68580" marR="68580" marT="914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Asian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Pacific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Islander</a:t>
                      </a: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9144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Latino</a:t>
                      </a:r>
                    </a:p>
                  </a:txBody>
                  <a:tcPr marL="68580" marR="68580" marT="9144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1992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Arrest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0.7</a:t>
                      </a:r>
                    </a:p>
                  </a:txBody>
                  <a:tcPr marL="68580" marR="68580" marT="0" marB="0" anchor="ctr">
                    <a:solidFill>
                      <a:srgbClr val="E9F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N/A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6DA"/>
                    </a:solidFill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Referred to court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4.9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2.1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1.4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ECB6"/>
                    </a:solidFill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Diverted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0.1</a:t>
                      </a:r>
                    </a:p>
                  </a:txBody>
                  <a:tcPr marL="68580" marR="68580" marT="0" marB="0" anchor="ctr">
                    <a:solidFill>
                      <a:srgbClr val="E9F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6DA"/>
                    </a:solidFill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Prosecuted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ECB6"/>
                    </a:solidFill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Adjudicated guilty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2.4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0.6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</a:p>
                  </a:txBody>
                  <a:tcPr marL="68580" marR="68580" marT="0" marB="0" anchor="ctr">
                    <a:solidFill>
                      <a:srgbClr val="E9F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1.8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6DA"/>
                    </a:solidFill>
                  </a:tcPr>
                </a:tc>
              </a:tr>
              <a:tr h="5117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Confined in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Calibri"/>
                        </a:rPr>
                        <a:t>state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Calibri"/>
                        </a:rPr>
                        <a:t>facility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7.1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5.2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2.5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0.7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0.9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1.9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" algn="dec"/>
                        </a:tabLs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1.7</a:t>
                      </a:r>
                      <a:endParaRPr lang="en-US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11632" y="2242208"/>
            <a:ext cx="8153400" cy="4038600"/>
          </a:xfrm>
          <a:prstGeom prst="roundRect">
            <a:avLst>
              <a:gd name="adj" fmla="val 2482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1600200"/>
            <a:ext cx="2590800" cy="609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1992 vs. 2009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304800"/>
            <a:ext cx="868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What is a Relative Rate Index (RRI)?</a:t>
            </a:r>
            <a:endParaRPr lang="en-US" sz="3200" b="1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2880360" y="1378266"/>
            <a:ext cx="2377440" cy="1371600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Rate of </a:t>
            </a:r>
          </a:p>
          <a:p>
            <a:pPr algn="ctr"/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Minority Contact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880360" y="3130868"/>
            <a:ext cx="2377440" cy="1371600"/>
          </a:xfrm>
          <a:prstGeom prst="flowChartAlternateProcess">
            <a:avLst/>
          </a:prstGeom>
          <a:solidFill>
            <a:srgbClr val="2DA2B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Rate of </a:t>
            </a:r>
          </a:p>
          <a:p>
            <a:pPr algn="ctr"/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White Contact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2943225"/>
            <a:ext cx="480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7400" y="5504289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Greater Chance of Contact</a:t>
            </a:r>
            <a:endParaRPr lang="en-US" sz="24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5504289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Lesser Chance of Contact</a:t>
            </a:r>
            <a:endParaRPr lang="en-US" sz="24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238625" y="4343402"/>
            <a:ext cx="3371851" cy="1028701"/>
            <a:chOff x="5867400" y="3940628"/>
            <a:chExt cx="1553175" cy="1175656"/>
          </a:xfrm>
        </p:grpSpPr>
        <p:sp>
          <p:nvSpPr>
            <p:cNvPr id="36" name="Bent Arrow 35"/>
            <p:cNvSpPr/>
            <p:nvPr/>
          </p:nvSpPr>
          <p:spPr>
            <a:xfrm rot="16200000" flipH="1">
              <a:off x="5954485" y="4441370"/>
              <a:ext cx="587829" cy="762000"/>
            </a:xfrm>
            <a:prstGeom prst="bentArrow">
              <a:avLst>
                <a:gd name="adj1" fmla="val 25000"/>
                <a:gd name="adj2" fmla="val 36111"/>
                <a:gd name="adj3" fmla="val 34259"/>
                <a:gd name="adj4" fmla="val 43750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Bent Arrow 21"/>
            <p:cNvSpPr/>
            <p:nvPr/>
          </p:nvSpPr>
          <p:spPr>
            <a:xfrm rot="10800000">
              <a:off x="6553199" y="3940628"/>
              <a:ext cx="867376" cy="870856"/>
            </a:xfrm>
            <a:prstGeom prst="bentArrow">
              <a:avLst>
                <a:gd name="adj1" fmla="val 17500"/>
                <a:gd name="adj2" fmla="val 22857"/>
                <a:gd name="adj3" fmla="val 26429"/>
                <a:gd name="adj4" fmla="val 49464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1371600"/>
            <a:ext cx="1097280" cy="1384933"/>
            <a:chOff x="342900" y="1546513"/>
            <a:chExt cx="1097280" cy="110165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42900" y="2097339"/>
              <a:ext cx="10972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42900" y="1546513"/>
              <a:ext cx="1097280" cy="472786"/>
            </a:xfrm>
            <a:prstGeom prst="roundRect">
              <a:avLst/>
            </a:prstGeom>
            <a:ln cap="rnd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tIns="0" bIns="0" rtlCol="0" anchor="ctr" anchorCtr="0">
              <a:noAutofit/>
            </a:bodyPr>
            <a:lstStyle/>
            <a:p>
              <a:pPr algn="ctr"/>
              <a:r>
                <a:rPr lang="en-US" sz="1200" dirty="0" smtClean="0"/>
                <a:t>Number</a:t>
              </a:r>
              <a:r>
                <a:rPr lang="en-US" sz="1400" dirty="0" smtClean="0"/>
                <a:t> </a:t>
              </a:r>
              <a:r>
                <a:rPr lang="en-US" sz="1200" dirty="0" smtClean="0"/>
                <a:t>of </a:t>
              </a:r>
              <a:r>
                <a:rPr lang="en-US" sz="1200" b="1" dirty="0" smtClean="0"/>
                <a:t>Minority</a:t>
              </a:r>
              <a:r>
                <a:rPr lang="en-US" sz="1200" dirty="0" smtClean="0"/>
                <a:t> Contacts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2900" y="2175378"/>
              <a:ext cx="1097280" cy="472786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200" b="1" dirty="0" smtClean="0"/>
                <a:t>Minority</a:t>
              </a:r>
              <a:r>
                <a:rPr lang="en-US" sz="1200" dirty="0" smtClean="0"/>
                <a:t> Population</a:t>
              </a:r>
              <a:endParaRPr lang="en-US" sz="1400" dirty="0"/>
            </a:p>
          </p:txBody>
        </p:sp>
      </p:grpSp>
      <p:sp>
        <p:nvSpPr>
          <p:cNvPr id="34" name="Equal 33"/>
          <p:cNvSpPr/>
          <p:nvPr/>
        </p:nvSpPr>
        <p:spPr>
          <a:xfrm>
            <a:off x="2026920" y="1789746"/>
            <a:ext cx="609600" cy="548640"/>
          </a:xfrm>
          <a:prstGeom prst="mathEqual">
            <a:avLst>
              <a:gd name="adj1" fmla="val 23520"/>
              <a:gd name="adj2" fmla="val 1592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6400800" y="1524000"/>
            <a:ext cx="2362200" cy="2819400"/>
            <a:chOff x="6172200" y="4495800"/>
            <a:chExt cx="2362200" cy="17526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" name="Frame 7"/>
            <p:cNvSpPr/>
            <p:nvPr/>
          </p:nvSpPr>
          <p:spPr>
            <a:xfrm>
              <a:off x="6172200" y="4495800"/>
              <a:ext cx="2362200" cy="1752600"/>
            </a:xfrm>
            <a:prstGeom prst="frame">
              <a:avLst>
                <a:gd name="adj1" fmla="val 9239"/>
              </a:avLst>
            </a:prstGeom>
            <a:ln w="28575" cap="rnd">
              <a:noFill/>
              <a:rou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endParaRPr lang="en-US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00800" y="4884233"/>
              <a:ext cx="1905000" cy="97573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Relative Rate Index</a:t>
              </a:r>
              <a:endParaRPr lang="en-US" sz="3200" b="1" dirty="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4076700" y="5500687"/>
            <a:ext cx="685800" cy="838200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>
            <a:off x="4857750" y="5538787"/>
            <a:ext cx="914400" cy="7620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&gt;</a:t>
            </a:r>
            <a:endParaRPr lang="en-US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85800" y="3124200"/>
            <a:ext cx="1097280" cy="1384936"/>
            <a:chOff x="323850" y="1523999"/>
            <a:chExt cx="1097280" cy="138493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23850" y="2216467"/>
              <a:ext cx="10972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23850" y="1523999"/>
              <a:ext cx="1097280" cy="594360"/>
            </a:xfrm>
            <a:prstGeom prst="roundRect">
              <a:avLst/>
            </a:prstGeom>
            <a:ln cap="rnd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tIns="0" bIns="0" rtlCol="0" anchor="ctr" anchorCtr="0">
              <a:noAutofit/>
            </a:bodyPr>
            <a:lstStyle/>
            <a:p>
              <a:pPr algn="ctr"/>
              <a:r>
                <a:rPr lang="en-US" sz="1200" dirty="0" smtClean="0"/>
                <a:t>Number</a:t>
              </a:r>
              <a:r>
                <a:rPr lang="en-US" sz="1400" dirty="0" smtClean="0"/>
                <a:t> </a:t>
              </a:r>
              <a:r>
                <a:rPr lang="en-US" sz="1200" dirty="0" smtClean="0"/>
                <a:t>of </a:t>
              </a:r>
              <a:r>
                <a:rPr lang="en-US" sz="1200" b="1" dirty="0" smtClean="0"/>
                <a:t>White</a:t>
              </a:r>
              <a:r>
                <a:rPr lang="en-US" sz="1200" dirty="0" smtClean="0"/>
                <a:t> Contacts</a:t>
              </a:r>
              <a:endParaRPr lang="en-US" sz="1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3850" y="2314575"/>
              <a:ext cx="1097280" cy="59436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200" b="1" dirty="0" smtClean="0"/>
                <a:t>White</a:t>
              </a:r>
            </a:p>
            <a:p>
              <a:pPr algn="ctr"/>
              <a:r>
                <a:rPr lang="en-US" sz="1200" dirty="0" smtClean="0"/>
                <a:t>Population</a:t>
              </a:r>
              <a:endParaRPr lang="en-US" sz="1400" dirty="0"/>
            </a:p>
          </p:txBody>
        </p:sp>
      </p:grpSp>
      <p:sp>
        <p:nvSpPr>
          <p:cNvPr id="48" name="Equal 47"/>
          <p:cNvSpPr/>
          <p:nvPr/>
        </p:nvSpPr>
        <p:spPr>
          <a:xfrm>
            <a:off x="5334000" y="2562225"/>
            <a:ext cx="914400" cy="762000"/>
          </a:xfrm>
          <a:prstGeom prst="mathEqual">
            <a:avLst>
              <a:gd name="adj1" fmla="val 23520"/>
              <a:gd name="adj2" fmla="val 1592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Equal 49"/>
          <p:cNvSpPr/>
          <p:nvPr/>
        </p:nvSpPr>
        <p:spPr>
          <a:xfrm>
            <a:off x="2026920" y="3542348"/>
            <a:ext cx="609600" cy="548640"/>
          </a:xfrm>
          <a:prstGeom prst="mathEqual">
            <a:avLst>
              <a:gd name="adj1" fmla="val 23520"/>
              <a:gd name="adj2" fmla="val 1592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>
            <a:off x="3067050" y="5538787"/>
            <a:ext cx="914400" cy="7620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&gt;</a:t>
            </a:r>
            <a:endParaRPr lang="en-US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6C5BF-1717-48AA-A7BA-8DF3D0861C6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2016</TotalTime>
  <Words>647</Words>
  <Application>Microsoft Office PowerPoint</Application>
  <PresentationFormat>On-screen Show (4:3)</PresentationFormat>
  <Paragraphs>387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Foundry</vt:lpstr>
      <vt:lpstr>Minority Youth in Washington State’s Juvenile Justice System</vt:lpstr>
      <vt:lpstr>Slide 2</vt:lpstr>
      <vt:lpstr>Cumulative Effect of Disproportionality</vt:lpstr>
      <vt:lpstr>Youth of Color Over-Represented in Transfers to Adult Court</vt:lpstr>
      <vt:lpstr>How much more likely are events for youth of color? </vt:lpstr>
      <vt:lpstr>How much more likely are events for youth of color? </vt:lpstr>
      <vt:lpstr>How much more likely are events for youth of color? </vt:lpstr>
      <vt:lpstr>How much more likely are events for youth of color? </vt:lpstr>
      <vt:lpstr>Slide 9</vt:lpstr>
      <vt:lpstr>Black youth almost twice as likely to be arrested</vt:lpstr>
      <vt:lpstr>Black and American Indian youth are  more than 2X more likely to be referred to court</vt:lpstr>
      <vt:lpstr>Minority youth less likely to receive diversion</vt:lpstr>
      <vt:lpstr>Minorities more likely to have petition filed</vt:lpstr>
      <vt:lpstr>Adjudication of guilt does not add to DMC</vt:lpstr>
      <vt:lpstr>Black and Asian youth more likely to go to JRA</vt:lpstr>
      <vt:lpstr>Overlap Among Delinquency,  Truancy,  and Dependency</vt:lpstr>
      <vt:lpstr>Multisystem Involvement</vt:lpstr>
      <vt:lpstr>Multisystem involvement by race and ethnicity</vt:lpstr>
      <vt:lpstr>Slide 19</vt:lpstr>
    </vt:vector>
  </TitlesOfParts>
  <Company>Administrative Office of the Courts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Percentage of Females and Males Who were Truant during 9th Grade</dc:title>
  <dc:creator>rschtpg</dc:creator>
  <cp:lastModifiedBy>bob</cp:lastModifiedBy>
  <cp:revision>162</cp:revision>
  <dcterms:created xsi:type="dcterms:W3CDTF">2011-12-07T17:19:20Z</dcterms:created>
  <dcterms:modified xsi:type="dcterms:W3CDTF">2012-03-30T13:29:47Z</dcterms:modified>
</cp:coreProperties>
</file>