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65" r:id="rId3"/>
    <p:sldId id="266" r:id="rId4"/>
    <p:sldId id="267" r:id="rId5"/>
    <p:sldId id="268" r:id="rId6"/>
    <p:sldId id="269"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22"/>
    <p:restoredTop sz="96327"/>
  </p:normalViewPr>
  <p:slideViewPr>
    <p:cSldViewPr snapToGrid="0" snapToObjects="1">
      <p:cViewPr varScale="1">
        <p:scale>
          <a:sx n="128" d="100"/>
          <a:sy n="128" d="100"/>
        </p:scale>
        <p:origin x="2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CFC7C21-0140-5549-835C-4A0209BCBB7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F3648D-EBE7-7A48-BBB8-35006A10239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AEE50E-A5E1-8843-928C-19217FD3B4DE}" type="datetimeFigureOut">
              <a:rPr lang="en-US" smtClean="0"/>
              <a:t>5/18/21</a:t>
            </a:fld>
            <a:endParaRPr lang="en-US"/>
          </a:p>
        </p:txBody>
      </p:sp>
      <p:sp>
        <p:nvSpPr>
          <p:cNvPr id="4" name="Slide Image Placeholder 3">
            <a:extLst>
              <a:ext uri="{FF2B5EF4-FFF2-40B4-BE49-F238E27FC236}">
                <a16:creationId xmlns:a16="http://schemas.microsoft.com/office/drawing/2014/main" id="{42ED2C21-A443-F946-9892-E67600E35F87}"/>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a:extLst>
              <a:ext uri="{FF2B5EF4-FFF2-40B4-BE49-F238E27FC236}">
                <a16:creationId xmlns:a16="http://schemas.microsoft.com/office/drawing/2014/main" id="{99E69A44-E3A8-544D-8D89-BA6EEA29C36A}"/>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59038CBE-30D8-E244-A44F-B01525927FC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a:extLst>
              <a:ext uri="{FF2B5EF4-FFF2-40B4-BE49-F238E27FC236}">
                <a16:creationId xmlns:a16="http://schemas.microsoft.com/office/drawing/2014/main" id="{580042CF-6E6E-8645-959D-514E88FAC501}"/>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BC7416-0094-A741-8EF0-38D40762626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FAC73-6355-7643-8F1A-29FF61D4A6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C1A716-A41F-AF43-A5D8-398003B654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E47A7D-EC8A-8F45-B627-99FBE9833DEA}"/>
              </a:ext>
            </a:extLst>
          </p:cNvPr>
          <p:cNvSpPr>
            <a:spLocks noGrp="1"/>
          </p:cNvSpPr>
          <p:nvPr>
            <p:ph type="dt" sz="half" idx="10"/>
          </p:nvPr>
        </p:nvSpPr>
        <p:spPr/>
        <p:txBody>
          <a:bodyPr/>
          <a:lstStyle/>
          <a:p>
            <a:fld id="{6E485D62-8F85-864F-AFFA-060E7A3FCF5F}" type="datetimeFigureOut">
              <a:rPr lang="en-US" smtClean="0"/>
              <a:t>5/18/21</a:t>
            </a:fld>
            <a:endParaRPr lang="en-US"/>
          </a:p>
        </p:txBody>
      </p:sp>
      <p:sp>
        <p:nvSpPr>
          <p:cNvPr id="5" name="Footer Placeholder 4">
            <a:extLst>
              <a:ext uri="{FF2B5EF4-FFF2-40B4-BE49-F238E27FC236}">
                <a16:creationId xmlns:a16="http://schemas.microsoft.com/office/drawing/2014/main" id="{3B1EBC3E-BB53-7B49-BF39-2F422EDB1C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470EE1-18E5-AF43-9D70-E2B116D9F696}"/>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3326627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2A7B2-83B6-FD40-AF30-1227327A8B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B160C5-65F3-5F4F-838D-B24FD04E7F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328072-4908-5D46-85CF-6C9211AE5D92}"/>
              </a:ext>
            </a:extLst>
          </p:cNvPr>
          <p:cNvSpPr>
            <a:spLocks noGrp="1"/>
          </p:cNvSpPr>
          <p:nvPr>
            <p:ph type="dt" sz="half" idx="10"/>
          </p:nvPr>
        </p:nvSpPr>
        <p:spPr/>
        <p:txBody>
          <a:bodyPr/>
          <a:lstStyle/>
          <a:p>
            <a:fld id="{6E485D62-8F85-864F-AFFA-060E7A3FCF5F}" type="datetimeFigureOut">
              <a:rPr lang="en-US" smtClean="0"/>
              <a:t>5/18/21</a:t>
            </a:fld>
            <a:endParaRPr lang="en-US"/>
          </a:p>
        </p:txBody>
      </p:sp>
      <p:sp>
        <p:nvSpPr>
          <p:cNvPr id="5" name="Footer Placeholder 4">
            <a:extLst>
              <a:ext uri="{FF2B5EF4-FFF2-40B4-BE49-F238E27FC236}">
                <a16:creationId xmlns:a16="http://schemas.microsoft.com/office/drawing/2014/main" id="{F8F3CA74-ED13-074A-8AA3-4A406147FE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0D390D-53DB-4846-B27F-3376EA04604A}"/>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1424669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D37746-71EB-BE4B-B9DE-841D9CEC70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14AECC-02C6-9A41-96B8-33F8ECEECB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204D28-3A8C-BF43-9F40-15762709E281}"/>
              </a:ext>
            </a:extLst>
          </p:cNvPr>
          <p:cNvSpPr>
            <a:spLocks noGrp="1"/>
          </p:cNvSpPr>
          <p:nvPr>
            <p:ph type="dt" sz="half" idx="10"/>
          </p:nvPr>
        </p:nvSpPr>
        <p:spPr/>
        <p:txBody>
          <a:bodyPr/>
          <a:lstStyle/>
          <a:p>
            <a:fld id="{6E485D62-8F85-864F-AFFA-060E7A3FCF5F}" type="datetimeFigureOut">
              <a:rPr lang="en-US" smtClean="0"/>
              <a:t>5/18/21</a:t>
            </a:fld>
            <a:endParaRPr lang="en-US"/>
          </a:p>
        </p:txBody>
      </p:sp>
      <p:sp>
        <p:nvSpPr>
          <p:cNvPr id="5" name="Footer Placeholder 4">
            <a:extLst>
              <a:ext uri="{FF2B5EF4-FFF2-40B4-BE49-F238E27FC236}">
                <a16:creationId xmlns:a16="http://schemas.microsoft.com/office/drawing/2014/main" id="{47E2F8D4-F12B-114C-9612-784C71DD92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A6F475-7E1D-BB48-A3C5-874407F2D603}"/>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3961464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FB0F1-6C47-E943-AC6B-3241F248C5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A966-DBFC-AA40-9140-C7254A2162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D63C8D-5C1E-D140-99BA-94603819DDA3}"/>
              </a:ext>
            </a:extLst>
          </p:cNvPr>
          <p:cNvSpPr>
            <a:spLocks noGrp="1"/>
          </p:cNvSpPr>
          <p:nvPr>
            <p:ph type="dt" sz="half" idx="10"/>
          </p:nvPr>
        </p:nvSpPr>
        <p:spPr/>
        <p:txBody>
          <a:bodyPr/>
          <a:lstStyle/>
          <a:p>
            <a:fld id="{6E485D62-8F85-864F-AFFA-060E7A3FCF5F}" type="datetimeFigureOut">
              <a:rPr lang="en-US" smtClean="0"/>
              <a:t>5/18/21</a:t>
            </a:fld>
            <a:endParaRPr lang="en-US"/>
          </a:p>
        </p:txBody>
      </p:sp>
      <p:sp>
        <p:nvSpPr>
          <p:cNvPr id="5" name="Footer Placeholder 4">
            <a:extLst>
              <a:ext uri="{FF2B5EF4-FFF2-40B4-BE49-F238E27FC236}">
                <a16:creationId xmlns:a16="http://schemas.microsoft.com/office/drawing/2014/main" id="{5839D58E-41D5-7444-BA8C-E52790F306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C8920C-489E-5248-A57C-646FEE705C22}"/>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66164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3A7AA-A834-144B-8893-3C2457BA16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234927-9B8E-6141-82DD-28DD0E247D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7ECEEE-A373-6947-ACA9-3C8C963D8F01}"/>
              </a:ext>
            </a:extLst>
          </p:cNvPr>
          <p:cNvSpPr>
            <a:spLocks noGrp="1"/>
          </p:cNvSpPr>
          <p:nvPr>
            <p:ph type="dt" sz="half" idx="10"/>
          </p:nvPr>
        </p:nvSpPr>
        <p:spPr/>
        <p:txBody>
          <a:bodyPr/>
          <a:lstStyle/>
          <a:p>
            <a:fld id="{6E485D62-8F85-864F-AFFA-060E7A3FCF5F}" type="datetimeFigureOut">
              <a:rPr lang="en-US" smtClean="0"/>
              <a:t>5/18/21</a:t>
            </a:fld>
            <a:endParaRPr lang="en-US"/>
          </a:p>
        </p:txBody>
      </p:sp>
      <p:sp>
        <p:nvSpPr>
          <p:cNvPr id="5" name="Footer Placeholder 4">
            <a:extLst>
              <a:ext uri="{FF2B5EF4-FFF2-40B4-BE49-F238E27FC236}">
                <a16:creationId xmlns:a16="http://schemas.microsoft.com/office/drawing/2014/main" id="{2D489D97-9C75-8541-B15C-8874ECF3F1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39AC78-E2B5-4843-BA95-5F7F5EF0EA6C}"/>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4164535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84EF-70CC-D94B-AB9B-97D82BBBC2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6924F3-0DC7-294E-B566-A04E09C15C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644FC2-366C-C740-AFFA-2345617C89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0AE00F-4179-404A-AFF6-E1371DBAF5C9}"/>
              </a:ext>
            </a:extLst>
          </p:cNvPr>
          <p:cNvSpPr>
            <a:spLocks noGrp="1"/>
          </p:cNvSpPr>
          <p:nvPr>
            <p:ph type="dt" sz="half" idx="10"/>
          </p:nvPr>
        </p:nvSpPr>
        <p:spPr/>
        <p:txBody>
          <a:bodyPr/>
          <a:lstStyle/>
          <a:p>
            <a:fld id="{6E485D62-8F85-864F-AFFA-060E7A3FCF5F}" type="datetimeFigureOut">
              <a:rPr lang="en-US" smtClean="0"/>
              <a:t>5/18/21</a:t>
            </a:fld>
            <a:endParaRPr lang="en-US"/>
          </a:p>
        </p:txBody>
      </p:sp>
      <p:sp>
        <p:nvSpPr>
          <p:cNvPr id="6" name="Footer Placeholder 5">
            <a:extLst>
              <a:ext uri="{FF2B5EF4-FFF2-40B4-BE49-F238E27FC236}">
                <a16:creationId xmlns:a16="http://schemas.microsoft.com/office/drawing/2014/main" id="{3DD0C368-1A22-8C4E-847B-DD9229EDE0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9A065D-517D-4347-B4CB-1F50A9394574}"/>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2967101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7F44-DFBF-544E-A0AA-19ABDEC602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0583D4-0B30-3141-BD3D-187972351D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9F6FFE-49ED-0B46-A733-28572E3778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4073EC-5CE1-D94D-86CE-76CED630AF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1FF475-2A75-7C42-B294-CE90D2A36F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E89908-44CC-5446-AF3B-23865CE92743}"/>
              </a:ext>
            </a:extLst>
          </p:cNvPr>
          <p:cNvSpPr>
            <a:spLocks noGrp="1"/>
          </p:cNvSpPr>
          <p:nvPr>
            <p:ph type="dt" sz="half" idx="10"/>
          </p:nvPr>
        </p:nvSpPr>
        <p:spPr/>
        <p:txBody>
          <a:bodyPr/>
          <a:lstStyle/>
          <a:p>
            <a:fld id="{6E485D62-8F85-864F-AFFA-060E7A3FCF5F}" type="datetimeFigureOut">
              <a:rPr lang="en-US" smtClean="0"/>
              <a:t>5/18/21</a:t>
            </a:fld>
            <a:endParaRPr lang="en-US"/>
          </a:p>
        </p:txBody>
      </p:sp>
      <p:sp>
        <p:nvSpPr>
          <p:cNvPr id="8" name="Footer Placeholder 7">
            <a:extLst>
              <a:ext uri="{FF2B5EF4-FFF2-40B4-BE49-F238E27FC236}">
                <a16:creationId xmlns:a16="http://schemas.microsoft.com/office/drawing/2014/main" id="{69A71CC6-98E0-0147-8695-904263A805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EE3B3C-CFD3-2349-B57D-E2A2A7396F45}"/>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1516527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42B68-9F24-084E-BE99-4E1901270B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97441F-8A8D-4644-81D8-889D9B097168}"/>
              </a:ext>
            </a:extLst>
          </p:cNvPr>
          <p:cNvSpPr>
            <a:spLocks noGrp="1"/>
          </p:cNvSpPr>
          <p:nvPr>
            <p:ph type="dt" sz="half" idx="10"/>
          </p:nvPr>
        </p:nvSpPr>
        <p:spPr/>
        <p:txBody>
          <a:bodyPr/>
          <a:lstStyle/>
          <a:p>
            <a:fld id="{6E485D62-8F85-864F-AFFA-060E7A3FCF5F}" type="datetimeFigureOut">
              <a:rPr lang="en-US" smtClean="0"/>
              <a:t>5/18/21</a:t>
            </a:fld>
            <a:endParaRPr lang="en-US"/>
          </a:p>
        </p:txBody>
      </p:sp>
      <p:sp>
        <p:nvSpPr>
          <p:cNvPr id="4" name="Footer Placeholder 3">
            <a:extLst>
              <a:ext uri="{FF2B5EF4-FFF2-40B4-BE49-F238E27FC236}">
                <a16:creationId xmlns:a16="http://schemas.microsoft.com/office/drawing/2014/main" id="{C5EC0299-1320-4842-902E-21C20AC3A0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6664D8-896E-DD40-A2D2-0C079216F96C}"/>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362510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A30D21-3813-4B42-BAB0-86D5D543F7A9}"/>
              </a:ext>
            </a:extLst>
          </p:cNvPr>
          <p:cNvSpPr>
            <a:spLocks noGrp="1"/>
          </p:cNvSpPr>
          <p:nvPr>
            <p:ph type="dt" sz="half" idx="10"/>
          </p:nvPr>
        </p:nvSpPr>
        <p:spPr/>
        <p:txBody>
          <a:bodyPr/>
          <a:lstStyle/>
          <a:p>
            <a:fld id="{6E485D62-8F85-864F-AFFA-060E7A3FCF5F}" type="datetimeFigureOut">
              <a:rPr lang="en-US" smtClean="0"/>
              <a:t>5/18/21</a:t>
            </a:fld>
            <a:endParaRPr lang="en-US"/>
          </a:p>
        </p:txBody>
      </p:sp>
      <p:sp>
        <p:nvSpPr>
          <p:cNvPr id="3" name="Footer Placeholder 2">
            <a:extLst>
              <a:ext uri="{FF2B5EF4-FFF2-40B4-BE49-F238E27FC236}">
                <a16:creationId xmlns:a16="http://schemas.microsoft.com/office/drawing/2014/main" id="{189EF935-0FD8-8149-8B7D-58BA6EF001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BD1A3D-B005-A04D-937B-9E9E2E151FC0}"/>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3690063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926E0-2E30-274D-99FA-4FAB5AEC7C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BA0832-8977-7E49-B4C2-E3A93D10F7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9A2957-6A9B-3B46-8EE0-74A20A889B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315541-5D07-2E48-9FBA-F459E316C965}"/>
              </a:ext>
            </a:extLst>
          </p:cNvPr>
          <p:cNvSpPr>
            <a:spLocks noGrp="1"/>
          </p:cNvSpPr>
          <p:nvPr>
            <p:ph type="dt" sz="half" idx="10"/>
          </p:nvPr>
        </p:nvSpPr>
        <p:spPr/>
        <p:txBody>
          <a:bodyPr/>
          <a:lstStyle/>
          <a:p>
            <a:fld id="{6E485D62-8F85-864F-AFFA-060E7A3FCF5F}" type="datetimeFigureOut">
              <a:rPr lang="en-US" smtClean="0"/>
              <a:t>5/18/21</a:t>
            </a:fld>
            <a:endParaRPr lang="en-US"/>
          </a:p>
        </p:txBody>
      </p:sp>
      <p:sp>
        <p:nvSpPr>
          <p:cNvPr id="6" name="Footer Placeholder 5">
            <a:extLst>
              <a:ext uri="{FF2B5EF4-FFF2-40B4-BE49-F238E27FC236}">
                <a16:creationId xmlns:a16="http://schemas.microsoft.com/office/drawing/2014/main" id="{7D93533E-3058-ED40-81ED-B754F70330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730A7-98B4-334C-9D6C-27074021FDA3}"/>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4113033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EE046-FEA5-474A-857A-43430BCA38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2375BF-C0D0-4749-B52F-F65DF530ED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BF84D4-22AE-9D4E-AD7B-FFB7D52692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53073E-503A-CC4B-A453-BDD81684A722}"/>
              </a:ext>
            </a:extLst>
          </p:cNvPr>
          <p:cNvSpPr>
            <a:spLocks noGrp="1"/>
          </p:cNvSpPr>
          <p:nvPr>
            <p:ph type="dt" sz="half" idx="10"/>
          </p:nvPr>
        </p:nvSpPr>
        <p:spPr/>
        <p:txBody>
          <a:bodyPr/>
          <a:lstStyle/>
          <a:p>
            <a:fld id="{6E485D62-8F85-864F-AFFA-060E7A3FCF5F}" type="datetimeFigureOut">
              <a:rPr lang="en-US" smtClean="0"/>
              <a:t>5/18/21</a:t>
            </a:fld>
            <a:endParaRPr lang="en-US"/>
          </a:p>
        </p:txBody>
      </p:sp>
      <p:sp>
        <p:nvSpPr>
          <p:cNvPr id="6" name="Footer Placeholder 5">
            <a:extLst>
              <a:ext uri="{FF2B5EF4-FFF2-40B4-BE49-F238E27FC236}">
                <a16:creationId xmlns:a16="http://schemas.microsoft.com/office/drawing/2014/main" id="{CE718985-F4BE-B04C-9CF1-96A571FDF3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6D9011-26A1-FF45-9FDA-F3D941286D06}"/>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102788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14CC16-BB78-ED46-B750-DC93E1E19A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7CF74D-B384-A842-A96F-C12CC4CE85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032C3B-47FD-CD4F-9CD6-EA2728D953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485D62-8F85-864F-AFFA-060E7A3FCF5F}" type="datetimeFigureOut">
              <a:rPr lang="en-US" smtClean="0"/>
              <a:t>5/18/21</a:t>
            </a:fld>
            <a:endParaRPr lang="en-US"/>
          </a:p>
        </p:txBody>
      </p:sp>
      <p:sp>
        <p:nvSpPr>
          <p:cNvPr id="5" name="Footer Placeholder 4">
            <a:extLst>
              <a:ext uri="{FF2B5EF4-FFF2-40B4-BE49-F238E27FC236}">
                <a16:creationId xmlns:a16="http://schemas.microsoft.com/office/drawing/2014/main" id="{504CA0BF-1AAF-FA4D-B54D-4F93F6BD23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D4E5E1-BEB3-B945-9F2C-361F4ACB2E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39E047-F900-A346-B8F2-D7290B240270}" type="slidenum">
              <a:rPr lang="en-US" smtClean="0"/>
              <a:t>‹#›</a:t>
            </a:fld>
            <a:endParaRPr lang="en-US"/>
          </a:p>
        </p:txBody>
      </p:sp>
    </p:spTree>
    <p:extLst>
      <p:ext uri="{BB962C8B-B14F-4D97-AF65-F5344CB8AC3E}">
        <p14:creationId xmlns:p14="http://schemas.microsoft.com/office/powerpoint/2010/main" val="197987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itle 3">
            <a:extLst>
              <a:ext uri="{FF2B5EF4-FFF2-40B4-BE49-F238E27FC236}">
                <a16:creationId xmlns:a16="http://schemas.microsoft.com/office/drawing/2014/main" id="{364FE5B0-256D-4340-B3B2-5FD47E8A832B}"/>
              </a:ext>
            </a:extLst>
          </p:cNvPr>
          <p:cNvSpPr>
            <a:spLocks noGrp="1"/>
          </p:cNvSpPr>
          <p:nvPr>
            <p:ph type="ctrTitle"/>
          </p:nvPr>
        </p:nvSpPr>
        <p:spPr>
          <a:xfrm>
            <a:off x="777240" y="731519"/>
            <a:ext cx="2845191" cy="3237579"/>
          </a:xfrm>
        </p:spPr>
        <p:txBody>
          <a:bodyPr vert="horz" lIns="91440" tIns="45720" rIns="91440" bIns="45720" rtlCol="0" anchor="ctr">
            <a:normAutofit/>
          </a:bodyPr>
          <a:lstStyle/>
          <a:p>
            <a:pPr algn="l"/>
            <a:r>
              <a:rPr lang="en-US" sz="3800" kern="1200">
                <a:solidFill>
                  <a:srgbClr val="FFFFFF"/>
                </a:solidFill>
                <a:latin typeface="+mj-lt"/>
                <a:ea typeface="+mj-ea"/>
                <a:cs typeface="+mj-cs"/>
              </a:rPr>
              <a:t>Task Force 2.0</a:t>
            </a:r>
          </a:p>
        </p:txBody>
      </p:sp>
      <p:sp>
        <p:nvSpPr>
          <p:cNvPr id="39" name="Rectangle 3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41" name="Rectangle 40">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ubtitle 4">
            <a:extLst>
              <a:ext uri="{FF2B5EF4-FFF2-40B4-BE49-F238E27FC236}">
                <a16:creationId xmlns:a16="http://schemas.microsoft.com/office/drawing/2014/main" id="{097FB6C2-D68E-4A4E-9BA6-F06483F035B9}"/>
              </a:ext>
            </a:extLst>
          </p:cNvPr>
          <p:cNvSpPr>
            <a:spLocks noGrp="1"/>
          </p:cNvSpPr>
          <p:nvPr>
            <p:ph type="subTitle" idx="1"/>
          </p:nvPr>
        </p:nvSpPr>
        <p:spPr>
          <a:xfrm>
            <a:off x="4379709" y="686862"/>
            <a:ext cx="7037591" cy="5475129"/>
          </a:xfrm>
        </p:spPr>
        <p:txBody>
          <a:bodyPr vert="horz" lIns="91440" tIns="45720" rIns="91440" bIns="45720" rtlCol="0" anchor="ctr">
            <a:normAutofit fontScale="77500" lnSpcReduction="20000"/>
          </a:bodyPr>
          <a:lstStyle/>
          <a:p>
            <a:pPr algn="l"/>
            <a:r>
              <a:rPr lang="en-US" sz="4700" dirty="0"/>
              <a:t>Sixth General Meeting</a:t>
            </a:r>
          </a:p>
          <a:p>
            <a:pPr algn="l"/>
            <a:r>
              <a:rPr lang="en-US" sz="4700" dirty="0"/>
              <a:t>Friday, March 12, 2021</a:t>
            </a:r>
          </a:p>
          <a:p>
            <a:pPr algn="l"/>
            <a:endParaRPr lang="en-US" sz="4000" dirty="0"/>
          </a:p>
          <a:p>
            <a:pPr algn="l"/>
            <a:r>
              <a:rPr lang="en-US" sz="3300" dirty="0"/>
              <a:t>Agenda</a:t>
            </a:r>
          </a:p>
          <a:p>
            <a:pPr marL="514350" indent="-514350" algn="l">
              <a:buFont typeface="+mj-lt"/>
              <a:buAutoNum type="romanUcPeriod"/>
            </a:pPr>
            <a:r>
              <a:rPr lang="en-US" sz="2800" dirty="0"/>
              <a:t>Welcome and Introductions</a:t>
            </a:r>
          </a:p>
          <a:p>
            <a:pPr marL="514350" indent="-514350" algn="l">
              <a:buFont typeface="+mj-lt"/>
              <a:buAutoNum type="romanUcPeriod"/>
            </a:pPr>
            <a:r>
              <a:rPr lang="en-US" sz="2800" dirty="0"/>
              <a:t>Special Report from Justice Sheryl Gordon McCloud, Gender &amp; Justice Commission </a:t>
            </a:r>
          </a:p>
          <a:p>
            <a:pPr marL="514350" indent="-514350" algn="l">
              <a:buFont typeface="+mj-lt"/>
              <a:buAutoNum type="romanUcPeriod"/>
            </a:pPr>
            <a:r>
              <a:rPr lang="en-US" sz="2800" dirty="0"/>
              <a:t>Announcements and Reports from Working Groups and Teams</a:t>
            </a:r>
          </a:p>
          <a:p>
            <a:pPr marL="514350" indent="-514350" algn="l">
              <a:buFont typeface="+mj-lt"/>
              <a:buAutoNum type="romanUcPeriod"/>
            </a:pPr>
            <a:r>
              <a:rPr lang="en-US" sz="2800" dirty="0"/>
              <a:t>Measuring Disproportionality</a:t>
            </a:r>
          </a:p>
          <a:p>
            <a:pPr marL="514350" indent="-514350" algn="l">
              <a:buFont typeface="+mj-lt"/>
              <a:buAutoNum type="romanUcPeriod"/>
            </a:pPr>
            <a:r>
              <a:rPr lang="en-US" sz="2800" dirty="0"/>
              <a:t>Adjourn</a:t>
            </a:r>
          </a:p>
          <a:p>
            <a:pPr algn="l"/>
            <a:endParaRPr lang="en-US" sz="2600" dirty="0"/>
          </a:p>
          <a:p>
            <a:pPr indent="-228600" algn="l">
              <a:buFont typeface="Arial" panose="020B0604020202020204" pitchFamily="34" charset="0"/>
              <a:buChar char="•"/>
            </a:pPr>
            <a:endParaRPr lang="en-US" sz="2600" dirty="0"/>
          </a:p>
          <a:p>
            <a:pPr algn="l"/>
            <a:r>
              <a:rPr lang="en-US" sz="2600" dirty="0"/>
              <a:t>Next general meeting: April 9, 2021 </a:t>
            </a:r>
          </a:p>
        </p:txBody>
      </p:sp>
    </p:spTree>
    <p:extLst>
      <p:ext uri="{BB962C8B-B14F-4D97-AF65-F5344CB8AC3E}">
        <p14:creationId xmlns:p14="http://schemas.microsoft.com/office/powerpoint/2010/main" val="4238000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C7B88-D4B6-9240-821C-891C9C5DBD78}"/>
              </a:ext>
            </a:extLst>
          </p:cNvPr>
          <p:cNvSpPr>
            <a:spLocks noGrp="1"/>
          </p:cNvSpPr>
          <p:nvPr>
            <p:ph type="title"/>
          </p:nvPr>
        </p:nvSpPr>
        <p:spPr/>
        <p:txBody>
          <a:bodyPr/>
          <a:lstStyle/>
          <a:p>
            <a:r>
              <a:rPr lang="en-US" dirty="0"/>
              <a:t>Measuring disproportionality – method 1</a:t>
            </a:r>
          </a:p>
        </p:txBody>
      </p:sp>
      <p:sp>
        <p:nvSpPr>
          <p:cNvPr id="3" name="Content Placeholder 2">
            <a:extLst>
              <a:ext uri="{FF2B5EF4-FFF2-40B4-BE49-F238E27FC236}">
                <a16:creationId xmlns:a16="http://schemas.microsoft.com/office/drawing/2014/main" id="{735BFEB3-06C1-F647-A30C-9BD11C02A625}"/>
              </a:ext>
            </a:extLst>
          </p:cNvPr>
          <p:cNvSpPr>
            <a:spLocks noGrp="1"/>
          </p:cNvSpPr>
          <p:nvPr>
            <p:ph idx="1"/>
          </p:nvPr>
        </p:nvSpPr>
        <p:spPr>
          <a:xfrm>
            <a:off x="838200" y="1359243"/>
            <a:ext cx="10515600" cy="4817720"/>
          </a:xfrm>
        </p:spPr>
        <p:txBody>
          <a:bodyPr>
            <a:normAutofit fontScale="85000" lnSpcReduction="20000"/>
          </a:bodyPr>
          <a:lstStyle/>
          <a:p>
            <a:pPr marL="0" indent="0">
              <a:buNone/>
            </a:pPr>
            <a:r>
              <a:rPr lang="en-US" dirty="0"/>
              <a:t>Comparative – within a racial group</a:t>
            </a:r>
          </a:p>
          <a:p>
            <a:pPr marL="0" indent="0">
              <a:buNone/>
            </a:pPr>
            <a:r>
              <a:rPr lang="en-US" dirty="0"/>
              <a:t>1980</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2400" dirty="0"/>
          </a:p>
          <a:p>
            <a:pPr marL="0" indent="0">
              <a:buNone/>
            </a:pPr>
            <a:endParaRPr lang="en-US" sz="2400" dirty="0"/>
          </a:p>
          <a:p>
            <a:pPr marL="0" indent="0">
              <a:buNone/>
            </a:pPr>
            <a:r>
              <a:rPr lang="en-US" sz="2400" dirty="0"/>
              <a:t>Christianson reported that WA had the worst Black overrepresentation of any state.</a:t>
            </a:r>
          </a:p>
          <a:p>
            <a:pPr marL="0" indent="0">
              <a:buNone/>
            </a:pPr>
            <a:r>
              <a:rPr lang="en-US" sz="2400" dirty="0"/>
              <a:t>Scott Christianson, Legal Implications of Racially Disproportionate Incarceration Rates, 16 Crim. L. 1, 59-63 (1980).</a:t>
            </a:r>
          </a:p>
        </p:txBody>
      </p:sp>
      <p:graphicFrame>
        <p:nvGraphicFramePr>
          <p:cNvPr id="5" name="Table 5">
            <a:extLst>
              <a:ext uri="{FF2B5EF4-FFF2-40B4-BE49-F238E27FC236}">
                <a16:creationId xmlns:a16="http://schemas.microsoft.com/office/drawing/2014/main" id="{AE74E7B1-0DB2-B941-883D-7C4A4795BCE2}"/>
              </a:ext>
            </a:extLst>
          </p:cNvPr>
          <p:cNvGraphicFramePr>
            <a:graphicFrameLocks noGrp="1"/>
          </p:cNvGraphicFramePr>
          <p:nvPr>
            <p:extLst>
              <p:ext uri="{D42A27DB-BD31-4B8C-83A1-F6EECF244321}">
                <p14:modId xmlns:p14="http://schemas.microsoft.com/office/powerpoint/2010/main" val="3335060826"/>
              </p:ext>
            </p:extLst>
          </p:nvPr>
        </p:nvGraphicFramePr>
        <p:xfrm>
          <a:off x="1322172" y="2372499"/>
          <a:ext cx="9316996" cy="2570203"/>
        </p:xfrm>
        <a:graphic>
          <a:graphicData uri="http://schemas.openxmlformats.org/drawingml/2006/table">
            <a:tbl>
              <a:tblPr firstRow="1" bandRow="1">
                <a:tableStyleId>{5C22544A-7EE6-4342-B048-85BDC9FD1C3A}</a:tableStyleId>
              </a:tblPr>
              <a:tblGrid>
                <a:gridCol w="4658498">
                  <a:extLst>
                    <a:ext uri="{9D8B030D-6E8A-4147-A177-3AD203B41FA5}">
                      <a16:colId xmlns:a16="http://schemas.microsoft.com/office/drawing/2014/main" val="4175566227"/>
                    </a:ext>
                  </a:extLst>
                </a:gridCol>
                <a:gridCol w="4658498">
                  <a:extLst>
                    <a:ext uri="{9D8B030D-6E8A-4147-A177-3AD203B41FA5}">
                      <a16:colId xmlns:a16="http://schemas.microsoft.com/office/drawing/2014/main" val="2706915365"/>
                    </a:ext>
                  </a:extLst>
                </a:gridCol>
              </a:tblGrid>
              <a:tr h="577307">
                <a:tc>
                  <a:txBody>
                    <a:bodyPr/>
                    <a:lstStyle/>
                    <a:p>
                      <a:r>
                        <a:rPr lang="en-US" dirty="0"/>
                        <a:t>Washington</a:t>
                      </a:r>
                    </a:p>
                  </a:txBody>
                  <a:tcPr/>
                </a:tc>
                <a:tc>
                  <a:txBody>
                    <a:bodyPr/>
                    <a:lstStyle/>
                    <a:p>
                      <a:r>
                        <a:rPr lang="en-US" dirty="0"/>
                        <a:t>National</a:t>
                      </a:r>
                    </a:p>
                  </a:txBody>
                  <a:tcPr/>
                </a:tc>
                <a:extLst>
                  <a:ext uri="{0D108BD9-81ED-4DB2-BD59-A6C34878D82A}">
                    <a16:rowId xmlns:a16="http://schemas.microsoft.com/office/drawing/2014/main" val="3818530309"/>
                  </a:ext>
                </a:extLst>
              </a:tr>
              <a:tr h="996448">
                <a:tc>
                  <a:txBody>
                    <a:bodyPr/>
                    <a:lstStyle/>
                    <a:p>
                      <a:r>
                        <a:rPr lang="en-US" dirty="0"/>
                        <a:t>Black population 3%</a:t>
                      </a:r>
                    </a:p>
                    <a:p>
                      <a:r>
                        <a:rPr lang="en-US" dirty="0"/>
                        <a:t>Black share of WA prison population 28%</a:t>
                      </a:r>
                    </a:p>
                  </a:txBody>
                  <a:tcPr/>
                </a:tc>
                <a:tc>
                  <a:txBody>
                    <a:bodyPr/>
                    <a:lstStyle/>
                    <a:p>
                      <a:endParaRPr lang="en-US" dirty="0"/>
                    </a:p>
                  </a:txBody>
                  <a:tcPr/>
                </a:tc>
                <a:extLst>
                  <a:ext uri="{0D108BD9-81ED-4DB2-BD59-A6C34878D82A}">
                    <a16:rowId xmlns:a16="http://schemas.microsoft.com/office/drawing/2014/main" val="651393093"/>
                  </a:ext>
                </a:extLst>
              </a:tr>
              <a:tr h="996448">
                <a:tc>
                  <a:txBody>
                    <a:bodyPr/>
                    <a:lstStyle/>
                    <a:p>
                      <a:r>
                        <a:rPr lang="en-US" dirty="0"/>
                        <a:t>Black overrepresentation in prisons  &gt; 9 times relative to Black population share</a:t>
                      </a:r>
                    </a:p>
                  </a:txBody>
                  <a:tcPr/>
                </a:tc>
                <a:tc>
                  <a:txBody>
                    <a:bodyPr/>
                    <a:lstStyle/>
                    <a:p>
                      <a:r>
                        <a:rPr lang="en-US" dirty="0"/>
                        <a:t>Black overrepresentation in prisons approximately 4 times greater than Black population share</a:t>
                      </a:r>
                    </a:p>
                  </a:txBody>
                  <a:tcPr/>
                </a:tc>
                <a:extLst>
                  <a:ext uri="{0D108BD9-81ED-4DB2-BD59-A6C34878D82A}">
                    <a16:rowId xmlns:a16="http://schemas.microsoft.com/office/drawing/2014/main" val="2777542819"/>
                  </a:ext>
                </a:extLst>
              </a:tr>
            </a:tbl>
          </a:graphicData>
        </a:graphic>
      </p:graphicFrame>
    </p:spTree>
    <p:extLst>
      <p:ext uri="{BB962C8B-B14F-4D97-AF65-F5344CB8AC3E}">
        <p14:creationId xmlns:p14="http://schemas.microsoft.com/office/powerpoint/2010/main" val="3549405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BC2494-EA52-194E-923B-804AC01A3CAB}"/>
              </a:ext>
            </a:extLst>
          </p:cNvPr>
          <p:cNvSpPr>
            <a:spLocks noGrp="1"/>
          </p:cNvSpPr>
          <p:nvPr>
            <p:ph type="title"/>
          </p:nvPr>
        </p:nvSpPr>
        <p:spPr>
          <a:xfrm>
            <a:off x="1008184" y="174032"/>
            <a:ext cx="10175631" cy="1111843"/>
          </a:xfrm>
        </p:spPr>
        <p:txBody>
          <a:bodyPr anchor="ctr">
            <a:normAutofit/>
          </a:bodyPr>
          <a:lstStyle/>
          <a:p>
            <a:pPr algn="ctr"/>
            <a:r>
              <a:rPr lang="en-US" sz="4000" dirty="0"/>
              <a:t>Measuring disproportionality – method 2</a:t>
            </a:r>
          </a:p>
        </p:txBody>
      </p:sp>
      <p:sp>
        <p:nvSpPr>
          <p:cNvPr id="3" name="Content Placeholder 2">
            <a:extLst>
              <a:ext uri="{FF2B5EF4-FFF2-40B4-BE49-F238E27FC236}">
                <a16:creationId xmlns:a16="http://schemas.microsoft.com/office/drawing/2014/main" id="{96C4CB36-B669-AF46-949D-1C48001D7301}"/>
              </a:ext>
            </a:extLst>
          </p:cNvPr>
          <p:cNvSpPr>
            <a:spLocks noGrp="1"/>
          </p:cNvSpPr>
          <p:nvPr>
            <p:ph idx="1"/>
          </p:nvPr>
        </p:nvSpPr>
        <p:spPr>
          <a:xfrm>
            <a:off x="1008184" y="1657619"/>
            <a:ext cx="10175630" cy="767904"/>
          </a:xfrm>
        </p:spPr>
        <p:txBody>
          <a:bodyPr anchor="ctr">
            <a:normAutofit fontScale="85000" lnSpcReduction="20000"/>
          </a:bodyPr>
          <a:lstStyle/>
          <a:p>
            <a:pPr marL="0" indent="0" algn="ctr">
              <a:buNone/>
            </a:pPr>
            <a:r>
              <a:rPr lang="en-US" dirty="0"/>
              <a:t>Comparative disproportionality between groups</a:t>
            </a:r>
          </a:p>
          <a:p>
            <a:pPr marL="0" indent="0" algn="ctr">
              <a:buNone/>
            </a:pPr>
            <a:r>
              <a:rPr lang="en-US" dirty="0"/>
              <a:t>2005, Prisons &amp; Jails</a:t>
            </a:r>
          </a:p>
          <a:p>
            <a:pPr marL="0" indent="0" algn="ctr">
              <a:buNone/>
            </a:pPr>
            <a:endParaRPr lang="en-US" dirty="0"/>
          </a:p>
          <a:p>
            <a:pPr marL="0" indent="0" algn="ctr">
              <a:buNone/>
            </a:pPr>
            <a:endParaRPr lang="en-US" dirty="0"/>
          </a:p>
          <a:p>
            <a:pPr marL="0" indent="0" algn="ctr">
              <a:buNone/>
            </a:pPr>
            <a:endParaRPr lang="en-US" dirty="0"/>
          </a:p>
        </p:txBody>
      </p:sp>
      <p:graphicFrame>
        <p:nvGraphicFramePr>
          <p:cNvPr id="6" name="Table 5">
            <a:extLst>
              <a:ext uri="{FF2B5EF4-FFF2-40B4-BE49-F238E27FC236}">
                <a16:creationId xmlns:a16="http://schemas.microsoft.com/office/drawing/2014/main" id="{7A8F522F-F744-5F4B-8453-A132B257FBB3}"/>
              </a:ext>
            </a:extLst>
          </p:cNvPr>
          <p:cNvGraphicFramePr>
            <a:graphicFrameLocks noGrp="1"/>
          </p:cNvGraphicFramePr>
          <p:nvPr>
            <p:extLst>
              <p:ext uri="{D42A27DB-BD31-4B8C-83A1-F6EECF244321}">
                <p14:modId xmlns:p14="http://schemas.microsoft.com/office/powerpoint/2010/main" val="255820292"/>
              </p:ext>
            </p:extLst>
          </p:nvPr>
        </p:nvGraphicFramePr>
        <p:xfrm>
          <a:off x="1749634" y="2038862"/>
          <a:ext cx="8642401" cy="4154470"/>
        </p:xfrm>
        <a:graphic>
          <a:graphicData uri="http://schemas.openxmlformats.org/drawingml/2006/table">
            <a:tbl>
              <a:tblPr firstRow="1" firstCol="1" bandRow="1"/>
              <a:tblGrid>
                <a:gridCol w="1675342">
                  <a:extLst>
                    <a:ext uri="{9D8B030D-6E8A-4147-A177-3AD203B41FA5}">
                      <a16:colId xmlns:a16="http://schemas.microsoft.com/office/drawing/2014/main" val="4200850938"/>
                    </a:ext>
                  </a:extLst>
                </a:gridCol>
                <a:gridCol w="3422028">
                  <a:extLst>
                    <a:ext uri="{9D8B030D-6E8A-4147-A177-3AD203B41FA5}">
                      <a16:colId xmlns:a16="http://schemas.microsoft.com/office/drawing/2014/main" val="197772168"/>
                    </a:ext>
                  </a:extLst>
                </a:gridCol>
                <a:gridCol w="3545031">
                  <a:extLst>
                    <a:ext uri="{9D8B030D-6E8A-4147-A177-3AD203B41FA5}">
                      <a16:colId xmlns:a16="http://schemas.microsoft.com/office/drawing/2014/main" val="1988795048"/>
                    </a:ext>
                  </a:extLst>
                </a:gridCol>
              </a:tblGrid>
              <a:tr h="2205844">
                <a:tc>
                  <a:txBody>
                    <a:bodyPr/>
                    <a:lstStyle/>
                    <a:p>
                      <a:pPr marL="0" marR="0" algn="ctr" fontAlgn="t">
                        <a:spcBef>
                          <a:spcPts val="0"/>
                        </a:spcBef>
                        <a:spcAft>
                          <a:spcPts val="0"/>
                        </a:spcAft>
                      </a:pPr>
                      <a:r>
                        <a:rPr lang="en-US" sz="3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4800" b="0" i="0" u="none" strike="noStrike" dirty="0">
                        <a:effectLst/>
                        <a:latin typeface="Arial" panose="020B0604020202020204" pitchFamily="34" charset="0"/>
                      </a:endParaRPr>
                    </a:p>
                  </a:txBody>
                  <a:tcPr marL="182594" marR="182594" marT="2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3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Incarceration rate</a:t>
                      </a:r>
                      <a:endParaRPr lang="en-US" sz="4800" b="0" i="0" u="none" strike="noStrike" dirty="0">
                        <a:effectLst/>
                        <a:latin typeface="Arial" panose="020B0604020202020204" pitchFamily="34" charset="0"/>
                      </a:endParaRPr>
                    </a:p>
                    <a:p>
                      <a:pPr marL="0" marR="0" algn="ctr" fontAlgn="t">
                        <a:spcBef>
                          <a:spcPts val="0"/>
                        </a:spcBef>
                        <a:spcAft>
                          <a:spcPts val="0"/>
                        </a:spcAft>
                      </a:pPr>
                      <a:r>
                        <a:rPr lang="en-US" sz="3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(per 100,000)</a:t>
                      </a:r>
                      <a:endParaRPr lang="en-US" sz="4800" b="0" i="0" u="none" strike="noStrike" dirty="0">
                        <a:effectLst/>
                        <a:latin typeface="Arial" panose="020B0604020202020204" pitchFamily="34" charset="0"/>
                      </a:endParaRPr>
                    </a:p>
                  </a:txBody>
                  <a:tcPr marL="182594" marR="182594" marT="2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3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Disproportionality ratio</a:t>
                      </a:r>
                      <a:endParaRPr lang="en-US" sz="4800" b="0" i="0" u="none" strike="noStrike" dirty="0">
                        <a:effectLst/>
                        <a:latin typeface="Arial" panose="020B0604020202020204" pitchFamily="34" charset="0"/>
                      </a:endParaRPr>
                    </a:p>
                    <a:p>
                      <a:pPr marL="0" marR="0" algn="ctr" fontAlgn="t">
                        <a:spcBef>
                          <a:spcPts val="0"/>
                        </a:spcBef>
                        <a:spcAft>
                          <a:spcPts val="0"/>
                        </a:spcAft>
                      </a:pPr>
                      <a:r>
                        <a:rPr lang="en-US" sz="3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(in comparison to White)</a:t>
                      </a:r>
                      <a:endParaRPr lang="en-US" sz="4800" b="0" i="0" u="none" strike="noStrike" dirty="0">
                        <a:effectLst/>
                        <a:latin typeface="Arial" panose="020B0604020202020204" pitchFamily="34" charset="0"/>
                      </a:endParaRPr>
                    </a:p>
                  </a:txBody>
                  <a:tcPr marL="182594" marR="182594" marT="2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2884879"/>
                  </a:ext>
                </a:extLst>
              </a:tr>
              <a:tr h="649542">
                <a:tc>
                  <a:txBody>
                    <a:bodyPr/>
                    <a:lstStyle/>
                    <a:p>
                      <a:pPr marL="0" marR="0" algn="ctr" fontAlgn="t">
                        <a:spcBef>
                          <a:spcPts val="0"/>
                        </a:spcBef>
                        <a:spcAft>
                          <a:spcPts val="0"/>
                        </a:spcAft>
                      </a:pPr>
                      <a:r>
                        <a:rPr lang="en-US" sz="3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White</a:t>
                      </a:r>
                      <a:endParaRPr lang="en-US" sz="4800" b="0" i="0" u="none" strike="noStrike" dirty="0">
                        <a:effectLst/>
                        <a:latin typeface="Arial" panose="020B0604020202020204" pitchFamily="34" charset="0"/>
                      </a:endParaRPr>
                    </a:p>
                  </a:txBody>
                  <a:tcPr marL="182594" marR="182594" marT="2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3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393</a:t>
                      </a:r>
                      <a:endParaRPr lang="en-US" sz="4800" b="0" i="0" u="none" strike="noStrike" dirty="0">
                        <a:effectLst/>
                        <a:latin typeface="Arial" panose="020B0604020202020204" pitchFamily="34" charset="0"/>
                      </a:endParaRPr>
                    </a:p>
                  </a:txBody>
                  <a:tcPr marL="182594" marR="182594" marT="2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3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n/a</a:t>
                      </a:r>
                      <a:endParaRPr lang="en-US" sz="4800" b="0" i="0" u="none" strike="noStrike" dirty="0">
                        <a:effectLst/>
                        <a:latin typeface="Arial" panose="020B0604020202020204" pitchFamily="34" charset="0"/>
                      </a:endParaRPr>
                    </a:p>
                  </a:txBody>
                  <a:tcPr marL="182594" marR="182594" marT="2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2837930"/>
                  </a:ext>
                </a:extLst>
              </a:tr>
              <a:tr h="649542">
                <a:tc>
                  <a:txBody>
                    <a:bodyPr/>
                    <a:lstStyle/>
                    <a:p>
                      <a:pPr marL="0" marR="0" algn="ctr" fontAlgn="t">
                        <a:spcBef>
                          <a:spcPts val="0"/>
                        </a:spcBef>
                        <a:spcAft>
                          <a:spcPts val="0"/>
                        </a:spcAft>
                      </a:pPr>
                      <a:r>
                        <a:rPr lang="en-US" sz="3200" b="0" i="0" u="none" strike="noStrike">
                          <a:effectLst/>
                          <a:latin typeface="Times New Roman" panose="02020603050405020304" pitchFamily="18" charset="0"/>
                          <a:ea typeface="Calibri" panose="020F0502020204030204" pitchFamily="34" charset="0"/>
                          <a:cs typeface="Times New Roman" panose="02020603050405020304" pitchFamily="18" charset="0"/>
                        </a:rPr>
                        <a:t>Black</a:t>
                      </a:r>
                      <a:endParaRPr lang="en-US" sz="4800" b="0" i="0" u="none" strike="noStrike">
                        <a:effectLst/>
                        <a:latin typeface="Arial" panose="020B0604020202020204" pitchFamily="34" charset="0"/>
                      </a:endParaRPr>
                    </a:p>
                  </a:txBody>
                  <a:tcPr marL="182594" marR="182594" marT="2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3200" b="0" i="0" u="none" strike="noStrike">
                          <a:effectLst/>
                          <a:latin typeface="Times New Roman" panose="02020603050405020304" pitchFamily="18" charset="0"/>
                          <a:ea typeface="Calibri" panose="020F0502020204030204" pitchFamily="34" charset="0"/>
                          <a:cs typeface="Times New Roman" panose="02020603050405020304" pitchFamily="18" charset="0"/>
                        </a:rPr>
                        <a:t>2522</a:t>
                      </a:r>
                      <a:endParaRPr lang="en-US" sz="4800" b="0" i="0" u="none" strike="noStrike">
                        <a:effectLst/>
                        <a:latin typeface="Arial" panose="020B0604020202020204" pitchFamily="34" charset="0"/>
                      </a:endParaRPr>
                    </a:p>
                  </a:txBody>
                  <a:tcPr marL="182594" marR="182594" marT="2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3200" b="0" i="0" u="none" strike="noStrike">
                          <a:effectLst/>
                          <a:latin typeface="Times New Roman" panose="02020603050405020304" pitchFamily="18" charset="0"/>
                          <a:ea typeface="Calibri" panose="020F0502020204030204" pitchFamily="34" charset="0"/>
                          <a:cs typeface="Times New Roman" panose="02020603050405020304" pitchFamily="18" charset="0"/>
                        </a:rPr>
                        <a:t>6.4</a:t>
                      </a:r>
                      <a:endParaRPr lang="en-US" sz="4800" b="0" i="0" u="none" strike="noStrike">
                        <a:effectLst/>
                        <a:latin typeface="Arial" panose="020B0604020202020204" pitchFamily="34" charset="0"/>
                      </a:endParaRPr>
                    </a:p>
                  </a:txBody>
                  <a:tcPr marL="182594" marR="182594" marT="2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5713104"/>
                  </a:ext>
                </a:extLst>
              </a:tr>
              <a:tr h="649542">
                <a:tc>
                  <a:txBody>
                    <a:bodyPr/>
                    <a:lstStyle/>
                    <a:p>
                      <a:pPr marL="0" marR="0" algn="ctr" fontAlgn="t">
                        <a:spcBef>
                          <a:spcPts val="0"/>
                        </a:spcBef>
                        <a:spcAft>
                          <a:spcPts val="0"/>
                        </a:spcAft>
                      </a:pPr>
                      <a:r>
                        <a:rPr lang="en-US" sz="3200" b="0" i="0" u="none" strike="noStrike">
                          <a:effectLst/>
                          <a:latin typeface="Times New Roman" panose="02020603050405020304" pitchFamily="18" charset="0"/>
                          <a:ea typeface="Calibri" panose="020F0502020204030204" pitchFamily="34" charset="0"/>
                          <a:cs typeface="Times New Roman" panose="02020603050405020304" pitchFamily="18" charset="0"/>
                        </a:rPr>
                        <a:t>Latino</a:t>
                      </a:r>
                      <a:endParaRPr lang="en-US" sz="4800" b="0" i="0" u="none" strike="noStrike">
                        <a:effectLst/>
                        <a:latin typeface="Arial" panose="020B0604020202020204" pitchFamily="34" charset="0"/>
                      </a:endParaRPr>
                    </a:p>
                  </a:txBody>
                  <a:tcPr marL="182594" marR="182594" marT="2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3200" b="0" i="0" u="none" strike="noStrike">
                          <a:effectLst/>
                          <a:latin typeface="Times New Roman" panose="02020603050405020304" pitchFamily="18" charset="0"/>
                          <a:ea typeface="Calibri" panose="020F0502020204030204" pitchFamily="34" charset="0"/>
                          <a:cs typeface="Times New Roman" panose="02020603050405020304" pitchFamily="18" charset="0"/>
                        </a:rPr>
                        <a:t>527</a:t>
                      </a:r>
                      <a:endParaRPr lang="en-US" sz="4800" b="0" i="0" u="none" strike="noStrike">
                        <a:effectLst/>
                        <a:latin typeface="Arial" panose="020B0604020202020204" pitchFamily="34" charset="0"/>
                      </a:endParaRPr>
                    </a:p>
                  </a:txBody>
                  <a:tcPr marL="182594" marR="182594" marT="2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spcBef>
                          <a:spcPts val="0"/>
                        </a:spcBef>
                        <a:spcAft>
                          <a:spcPts val="0"/>
                        </a:spcAft>
                      </a:pPr>
                      <a:r>
                        <a:rPr lang="en-US" sz="32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1.3</a:t>
                      </a:r>
                      <a:endParaRPr lang="en-US" sz="4800" b="0" i="0" u="none" strike="noStrike" dirty="0">
                        <a:effectLst/>
                        <a:latin typeface="Arial" panose="020B0604020202020204" pitchFamily="34" charset="0"/>
                      </a:endParaRPr>
                    </a:p>
                  </a:txBody>
                  <a:tcPr marL="182594" marR="182594" marT="253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5445178"/>
                  </a:ext>
                </a:extLst>
              </a:tr>
            </a:tbl>
          </a:graphicData>
        </a:graphic>
      </p:graphicFrame>
    </p:spTree>
    <p:extLst>
      <p:ext uri="{BB962C8B-B14F-4D97-AF65-F5344CB8AC3E}">
        <p14:creationId xmlns:p14="http://schemas.microsoft.com/office/powerpoint/2010/main" val="4282011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2AC57-240A-6B4E-893E-CA4301E849AE}"/>
              </a:ext>
            </a:extLst>
          </p:cNvPr>
          <p:cNvSpPr>
            <a:spLocks noGrp="1"/>
          </p:cNvSpPr>
          <p:nvPr>
            <p:ph type="title"/>
          </p:nvPr>
        </p:nvSpPr>
        <p:spPr/>
        <p:txBody>
          <a:bodyPr/>
          <a:lstStyle/>
          <a:p>
            <a:r>
              <a:rPr lang="en-US" dirty="0"/>
              <a:t>During a meeting, February 17, 2011</a:t>
            </a:r>
          </a:p>
        </p:txBody>
      </p:sp>
      <p:sp>
        <p:nvSpPr>
          <p:cNvPr id="3" name="Content Placeholder 2">
            <a:extLst>
              <a:ext uri="{FF2B5EF4-FFF2-40B4-BE49-F238E27FC236}">
                <a16:creationId xmlns:a16="http://schemas.microsoft.com/office/drawing/2014/main" id="{C21C0404-8C24-684D-9D2C-6DA42B337EBD}"/>
              </a:ext>
            </a:extLst>
          </p:cNvPr>
          <p:cNvSpPr>
            <a:spLocks noGrp="1"/>
          </p:cNvSpPr>
          <p:nvPr>
            <p:ph idx="1"/>
          </p:nvPr>
        </p:nvSpPr>
        <p:spPr/>
        <p:txBody>
          <a:bodyPr>
            <a:normAutofit lnSpcReduction="10000"/>
          </a:bodyPr>
          <a:lstStyle/>
          <a:p>
            <a:r>
              <a:rPr lang="en-US" dirty="0"/>
              <a:t>How is progress measured?</a:t>
            </a:r>
          </a:p>
          <a:p>
            <a:endParaRPr lang="en-US" dirty="0"/>
          </a:p>
          <a:p>
            <a:r>
              <a:rPr lang="en-US" dirty="0"/>
              <a:t>Relative B/W disproportionality</a:t>
            </a:r>
          </a:p>
          <a:p>
            <a:endParaRPr lang="en-US" dirty="0"/>
          </a:p>
          <a:p>
            <a:endParaRPr lang="en-US" dirty="0"/>
          </a:p>
          <a:p>
            <a:endParaRPr lang="en-US" dirty="0"/>
          </a:p>
          <a:p>
            <a:endParaRPr lang="en-US" dirty="0"/>
          </a:p>
          <a:p>
            <a:r>
              <a:rPr lang="en-US" dirty="0"/>
              <a:t>2020 – my rough calculations from DOC data </a:t>
            </a:r>
            <a:r>
              <a:rPr lang="en-US"/>
              <a:t>and Census</a:t>
            </a:r>
            <a:endParaRPr lang="en-US" dirty="0"/>
          </a:p>
          <a:p>
            <a:pPr marL="0" indent="0">
              <a:buNone/>
            </a:pPr>
            <a:r>
              <a:rPr lang="en-US" dirty="0"/>
              <a:t> </a:t>
            </a:r>
          </a:p>
          <a:p>
            <a:endParaRPr lang="en-US" dirty="0"/>
          </a:p>
        </p:txBody>
      </p:sp>
      <p:graphicFrame>
        <p:nvGraphicFramePr>
          <p:cNvPr id="4" name="Table 4">
            <a:extLst>
              <a:ext uri="{FF2B5EF4-FFF2-40B4-BE49-F238E27FC236}">
                <a16:creationId xmlns:a16="http://schemas.microsoft.com/office/drawing/2014/main" id="{965C7107-F2A4-6840-A9CB-DDF79EC35D0C}"/>
              </a:ext>
            </a:extLst>
          </p:cNvPr>
          <p:cNvGraphicFramePr>
            <a:graphicFrameLocks noGrp="1"/>
          </p:cNvGraphicFramePr>
          <p:nvPr>
            <p:extLst>
              <p:ext uri="{D42A27DB-BD31-4B8C-83A1-F6EECF244321}">
                <p14:modId xmlns:p14="http://schemas.microsoft.com/office/powerpoint/2010/main" val="2494906687"/>
              </p:ext>
            </p:extLst>
          </p:nvPr>
        </p:nvGraphicFramePr>
        <p:xfrm>
          <a:off x="1878227" y="3574085"/>
          <a:ext cx="6598508" cy="1285240"/>
        </p:xfrm>
        <a:graphic>
          <a:graphicData uri="http://schemas.openxmlformats.org/drawingml/2006/table">
            <a:tbl>
              <a:tblPr firstRow="1" bandRow="1">
                <a:tableStyleId>{5C22544A-7EE6-4342-B048-85BDC9FD1C3A}</a:tableStyleId>
              </a:tblPr>
              <a:tblGrid>
                <a:gridCol w="1235676">
                  <a:extLst>
                    <a:ext uri="{9D8B030D-6E8A-4147-A177-3AD203B41FA5}">
                      <a16:colId xmlns:a16="http://schemas.microsoft.com/office/drawing/2014/main" val="2518308041"/>
                    </a:ext>
                  </a:extLst>
                </a:gridCol>
                <a:gridCol w="1047401">
                  <a:extLst>
                    <a:ext uri="{9D8B030D-6E8A-4147-A177-3AD203B41FA5}">
                      <a16:colId xmlns:a16="http://schemas.microsoft.com/office/drawing/2014/main" val="1397115428"/>
                    </a:ext>
                  </a:extLst>
                </a:gridCol>
                <a:gridCol w="1788564">
                  <a:extLst>
                    <a:ext uri="{9D8B030D-6E8A-4147-A177-3AD203B41FA5}">
                      <a16:colId xmlns:a16="http://schemas.microsoft.com/office/drawing/2014/main" val="202708452"/>
                    </a:ext>
                  </a:extLst>
                </a:gridCol>
                <a:gridCol w="1236126">
                  <a:extLst>
                    <a:ext uri="{9D8B030D-6E8A-4147-A177-3AD203B41FA5}">
                      <a16:colId xmlns:a16="http://schemas.microsoft.com/office/drawing/2014/main" val="713556056"/>
                    </a:ext>
                  </a:extLst>
                </a:gridCol>
                <a:gridCol w="1290741">
                  <a:extLst>
                    <a:ext uri="{9D8B030D-6E8A-4147-A177-3AD203B41FA5}">
                      <a16:colId xmlns:a16="http://schemas.microsoft.com/office/drawing/2014/main" val="1431760364"/>
                    </a:ext>
                  </a:extLst>
                </a:gridCol>
              </a:tblGrid>
              <a:tr h="370840">
                <a:tc>
                  <a:txBody>
                    <a:bodyPr/>
                    <a:lstStyle/>
                    <a:p>
                      <a:r>
                        <a:rPr lang="en-US" dirty="0"/>
                        <a:t>1980</a:t>
                      </a:r>
                    </a:p>
                  </a:txBody>
                  <a:tcPr/>
                </a:tc>
                <a:tc>
                  <a:txBody>
                    <a:bodyPr/>
                    <a:lstStyle/>
                    <a:p>
                      <a:r>
                        <a:rPr lang="en-US" dirty="0"/>
                        <a:t>1990</a:t>
                      </a:r>
                    </a:p>
                  </a:txBody>
                  <a:tcPr/>
                </a:tc>
                <a:tc>
                  <a:txBody>
                    <a:bodyPr/>
                    <a:lstStyle/>
                    <a:p>
                      <a:pPr algn="ctr"/>
                      <a:r>
                        <a:rPr lang="en-US" dirty="0"/>
                        <a:t>2005</a:t>
                      </a:r>
                    </a:p>
                  </a:txBody>
                  <a:tcPr/>
                </a:tc>
                <a:tc>
                  <a:txBody>
                    <a:bodyPr/>
                    <a:lstStyle/>
                    <a:p>
                      <a:pPr algn="l"/>
                      <a:r>
                        <a:rPr lang="en-US" dirty="0"/>
                        <a:t>2020</a:t>
                      </a:r>
                    </a:p>
                  </a:txBody>
                  <a:tcPr/>
                </a:tc>
                <a:tc>
                  <a:txBody>
                    <a:bodyPr/>
                    <a:lstStyle/>
                    <a:p>
                      <a:endParaRPr lang="en-US" dirty="0"/>
                    </a:p>
                  </a:txBody>
                  <a:tcPr/>
                </a:tc>
                <a:extLst>
                  <a:ext uri="{0D108BD9-81ED-4DB2-BD59-A6C34878D82A}">
                    <a16:rowId xmlns:a16="http://schemas.microsoft.com/office/drawing/2014/main" val="1263288759"/>
                  </a:ext>
                </a:extLst>
              </a:tr>
              <a:tr h="370840">
                <a:tc>
                  <a:txBody>
                    <a:bodyPr/>
                    <a:lstStyle/>
                    <a:p>
                      <a:r>
                        <a:rPr lang="en-US" dirty="0"/>
                        <a:t>12.2 to 1</a:t>
                      </a:r>
                    </a:p>
                    <a:p>
                      <a:r>
                        <a:rPr lang="en-US" dirty="0"/>
                        <a:t>(14.3 to 1)</a:t>
                      </a:r>
                    </a:p>
                    <a:p>
                      <a:r>
                        <a:rPr lang="en-US" dirty="0"/>
                        <a:t>Prisons</a:t>
                      </a:r>
                    </a:p>
                  </a:txBody>
                  <a:tcPr/>
                </a:tc>
                <a:tc>
                  <a:txBody>
                    <a:bodyPr/>
                    <a:lstStyle/>
                    <a:p>
                      <a:endParaRPr lang="en-US" dirty="0"/>
                    </a:p>
                  </a:txBody>
                  <a:tcPr/>
                </a:tc>
                <a:tc>
                  <a:txBody>
                    <a:bodyPr/>
                    <a:lstStyle/>
                    <a:p>
                      <a:pPr algn="ctr"/>
                      <a:r>
                        <a:rPr lang="en-US" dirty="0"/>
                        <a:t>6.4 to 1</a:t>
                      </a:r>
                    </a:p>
                    <a:p>
                      <a:pPr algn="ctr"/>
                      <a:r>
                        <a:rPr lang="en-US" dirty="0"/>
                        <a:t>Prison &amp; Jails</a:t>
                      </a:r>
                    </a:p>
                  </a:txBody>
                  <a:tcPr/>
                </a:tc>
                <a:tc>
                  <a:txBody>
                    <a:bodyPr/>
                    <a:lstStyle/>
                    <a:p>
                      <a:pPr algn="l"/>
                      <a:r>
                        <a:rPr lang="en-US" dirty="0"/>
                        <a:t>4.5 to 1</a:t>
                      </a:r>
                    </a:p>
                    <a:p>
                      <a:pPr algn="l"/>
                      <a:r>
                        <a:rPr lang="en-US" dirty="0"/>
                        <a:t>Prisons</a:t>
                      </a:r>
                    </a:p>
                  </a:txBody>
                  <a:tcPr/>
                </a:tc>
                <a:tc>
                  <a:txBody>
                    <a:bodyPr/>
                    <a:lstStyle/>
                    <a:p>
                      <a:r>
                        <a:rPr lang="en-US" dirty="0"/>
                        <a:t>?????</a:t>
                      </a:r>
                    </a:p>
                  </a:txBody>
                  <a:tcPr/>
                </a:tc>
                <a:extLst>
                  <a:ext uri="{0D108BD9-81ED-4DB2-BD59-A6C34878D82A}">
                    <a16:rowId xmlns:a16="http://schemas.microsoft.com/office/drawing/2014/main" val="3906877373"/>
                  </a:ext>
                </a:extLst>
              </a:tr>
            </a:tbl>
          </a:graphicData>
        </a:graphic>
      </p:graphicFrame>
    </p:spTree>
    <p:extLst>
      <p:ext uri="{BB962C8B-B14F-4D97-AF65-F5344CB8AC3E}">
        <p14:creationId xmlns:p14="http://schemas.microsoft.com/office/powerpoint/2010/main" val="3330031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0AE87-30FE-3640-8ADB-B0F65A04EA10}"/>
              </a:ext>
            </a:extLst>
          </p:cNvPr>
          <p:cNvSpPr>
            <a:spLocks noGrp="1"/>
          </p:cNvSpPr>
          <p:nvPr>
            <p:ph type="title"/>
          </p:nvPr>
        </p:nvSpPr>
        <p:spPr/>
        <p:txBody>
          <a:bodyPr/>
          <a:lstStyle/>
          <a:p>
            <a:r>
              <a:rPr lang="en-US" dirty="0"/>
              <a:t>Some comments from Feb 2011 meeting</a:t>
            </a:r>
          </a:p>
        </p:txBody>
      </p:sp>
      <p:sp>
        <p:nvSpPr>
          <p:cNvPr id="3" name="Content Placeholder 2">
            <a:extLst>
              <a:ext uri="{FF2B5EF4-FFF2-40B4-BE49-F238E27FC236}">
                <a16:creationId xmlns:a16="http://schemas.microsoft.com/office/drawing/2014/main" id="{43040D07-5FD0-E340-983F-84258D01EB70}"/>
              </a:ext>
            </a:extLst>
          </p:cNvPr>
          <p:cNvSpPr>
            <a:spLocks noGrp="1"/>
          </p:cNvSpPr>
          <p:nvPr>
            <p:ph idx="1"/>
          </p:nvPr>
        </p:nvSpPr>
        <p:spPr>
          <a:xfrm>
            <a:off x="506627" y="1825625"/>
            <a:ext cx="10847173" cy="4351338"/>
          </a:xfrm>
        </p:spPr>
        <p:txBody>
          <a:bodyPr>
            <a:normAutofit lnSpcReduction="10000"/>
          </a:bodyPr>
          <a:lstStyle/>
          <a:p>
            <a:r>
              <a:rPr lang="en-US" dirty="0"/>
              <a:t>Continue to work after March 2. March 2nd is the groundbreaking day. Continue the Task Force meetings on a quarterly basis. </a:t>
            </a:r>
          </a:p>
          <a:p>
            <a:r>
              <a:rPr lang="en-US" dirty="0"/>
              <a:t>Engage the community more. </a:t>
            </a:r>
          </a:p>
          <a:p>
            <a:r>
              <a:rPr lang="en-US" dirty="0"/>
              <a:t>How are the recommendations going to affect the current system? Where will the recommendations go? </a:t>
            </a:r>
          </a:p>
          <a:p>
            <a:r>
              <a:rPr lang="en-US" dirty="0"/>
              <a:t>What is the immediate solution?</a:t>
            </a:r>
          </a:p>
          <a:p>
            <a:r>
              <a:rPr lang="en-US" dirty="0"/>
              <a:t>The task force “do not have teeth,” too dry, too academic.</a:t>
            </a:r>
          </a:p>
          <a:p>
            <a:r>
              <a:rPr lang="en-US" dirty="0"/>
              <a:t>How to approach the opening remarks at the March 2nd meeting? Use “anger” to generate attention. No data will convince the judges if not accompanied by passion and heart. Who will lead the discussion? </a:t>
            </a:r>
          </a:p>
        </p:txBody>
      </p:sp>
    </p:spTree>
    <p:extLst>
      <p:ext uri="{BB962C8B-B14F-4D97-AF65-F5344CB8AC3E}">
        <p14:creationId xmlns:p14="http://schemas.microsoft.com/office/powerpoint/2010/main" val="2074781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A21D3-FD00-264C-A96F-A4F475D98BAF}"/>
              </a:ext>
            </a:extLst>
          </p:cNvPr>
          <p:cNvSpPr>
            <a:spLocks noGrp="1"/>
          </p:cNvSpPr>
          <p:nvPr>
            <p:ph type="title"/>
          </p:nvPr>
        </p:nvSpPr>
        <p:spPr/>
        <p:txBody>
          <a:bodyPr/>
          <a:lstStyle/>
          <a:p>
            <a:r>
              <a:rPr lang="en-US" dirty="0"/>
              <a:t>Feb. 17, 2011, attendees</a:t>
            </a:r>
          </a:p>
        </p:txBody>
      </p:sp>
      <p:sp>
        <p:nvSpPr>
          <p:cNvPr id="3" name="Content Placeholder 2">
            <a:extLst>
              <a:ext uri="{FF2B5EF4-FFF2-40B4-BE49-F238E27FC236}">
                <a16:creationId xmlns:a16="http://schemas.microsoft.com/office/drawing/2014/main" id="{993E5695-64CB-D147-A953-F885355D67B0}"/>
              </a:ext>
            </a:extLst>
          </p:cNvPr>
          <p:cNvSpPr>
            <a:spLocks noGrp="1"/>
          </p:cNvSpPr>
          <p:nvPr>
            <p:ph idx="1"/>
          </p:nvPr>
        </p:nvSpPr>
        <p:spPr>
          <a:xfrm>
            <a:off x="593124" y="1544594"/>
            <a:ext cx="10898660" cy="4720281"/>
          </a:xfrm>
        </p:spPr>
        <p:txBody>
          <a:bodyPr>
            <a:normAutofit/>
          </a:bodyPr>
          <a:lstStyle/>
          <a:p>
            <a:pPr marL="0" indent="0">
              <a:buNone/>
            </a:pPr>
            <a:r>
              <a:rPr lang="en-US" dirty="0"/>
              <a:t>Bob Chang, Steven Gonzalez, Mary Yu, Jason </a:t>
            </a:r>
            <a:r>
              <a:rPr lang="en-US" dirty="0" err="1"/>
              <a:t>Gillmer</a:t>
            </a:r>
            <a:r>
              <a:rPr lang="en-US" dirty="0"/>
              <a:t>, Mark Niles, Emily </a:t>
            </a:r>
            <a:r>
              <a:rPr lang="en-US" dirty="0" err="1"/>
              <a:t>McClory</a:t>
            </a:r>
            <a:r>
              <a:rPr lang="en-US" dirty="0"/>
              <a:t>, Van Chu, Joey </a:t>
            </a:r>
            <a:r>
              <a:rPr lang="en-US" dirty="0" err="1"/>
              <a:t>Cronen</a:t>
            </a:r>
            <a:r>
              <a:rPr lang="en-US" dirty="0"/>
              <a:t>, Christopher Choe, Keith Talbot, David Perez, Rachelle Heinzen, Allison </a:t>
            </a:r>
            <a:r>
              <a:rPr lang="en-US" dirty="0" err="1"/>
              <a:t>Durazzi</a:t>
            </a:r>
            <a:r>
              <a:rPr lang="en-US" dirty="0"/>
              <a:t>, Jeff Hall, Gail Stone, Wilma </a:t>
            </a:r>
            <a:r>
              <a:rPr lang="en-US" dirty="0" err="1"/>
              <a:t>Stordahl</a:t>
            </a:r>
            <a:r>
              <a:rPr lang="en-US" dirty="0"/>
              <a:t>, Lam Nguyen-Bull, Andrew Sachs, Travis Stearns, Anne Benson, Peter Holmes, Darby </a:t>
            </a:r>
            <a:r>
              <a:rPr lang="en-US" dirty="0" err="1"/>
              <a:t>DuComb</a:t>
            </a:r>
            <a:r>
              <a:rPr lang="en-US" dirty="0"/>
              <a:t>, Monto Morton, Patrick Oishi, Myra Downing, Bob </a:t>
            </a:r>
            <a:r>
              <a:rPr lang="en-US" dirty="0" err="1"/>
              <a:t>Boruchowitz</a:t>
            </a:r>
            <a:r>
              <a:rPr lang="en-US" dirty="0"/>
              <a:t>, </a:t>
            </a:r>
            <a:r>
              <a:rPr lang="en-US" dirty="0" err="1"/>
              <a:t>Chach</a:t>
            </a:r>
            <a:r>
              <a:rPr lang="en-US" dirty="0"/>
              <a:t> Duarte White, Jackie </a:t>
            </a:r>
            <a:r>
              <a:rPr lang="en-US" dirty="0" err="1"/>
              <a:t>McMurtrie</a:t>
            </a:r>
            <a:r>
              <a:rPr lang="en-US" dirty="0"/>
              <a:t>, Karen W. Murray, Victor King, Michael Kim, Veronica </a:t>
            </a:r>
            <a:r>
              <a:rPr lang="en-US" dirty="0" err="1"/>
              <a:t>Alicea</a:t>
            </a:r>
            <a:r>
              <a:rPr lang="en-US" dirty="0"/>
              <a:t>-Galvan, Donald Horowitz, Erick </a:t>
            </a:r>
            <a:r>
              <a:rPr lang="en-US" dirty="0" err="1"/>
              <a:t>Michl</a:t>
            </a:r>
            <a:r>
              <a:rPr lang="en-US" dirty="0"/>
              <a:t>, Jon McKay, Kelli Carroll, Ken Schubert, Matthew Sanders, Aaron Howes, Ron Wilson, Mary </a:t>
            </a:r>
            <a:r>
              <a:rPr lang="en-US" dirty="0" err="1"/>
              <a:t>Whisner</a:t>
            </a:r>
            <a:r>
              <a:rPr lang="en-US" dirty="0"/>
              <a:t>, Taki </a:t>
            </a:r>
            <a:r>
              <a:rPr lang="en-US" dirty="0" err="1"/>
              <a:t>Flevaris</a:t>
            </a:r>
            <a:r>
              <a:rPr lang="en-US" dirty="0"/>
              <a:t>, Alison Holcomb, Katherine Beckett, Sharon </a:t>
            </a:r>
            <a:r>
              <a:rPr lang="en-US" dirty="0" err="1"/>
              <a:t>Payant</a:t>
            </a:r>
            <a:r>
              <a:rPr lang="en-US" dirty="0"/>
              <a:t>, and Fe Lopez. </a:t>
            </a:r>
          </a:p>
        </p:txBody>
      </p:sp>
    </p:spTree>
    <p:extLst>
      <p:ext uri="{BB962C8B-B14F-4D97-AF65-F5344CB8AC3E}">
        <p14:creationId xmlns:p14="http://schemas.microsoft.com/office/powerpoint/2010/main" val="3216622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5EDACBA2-07E9-B04A-8A86-B1826ABAF02F}"/>
              </a:ext>
            </a:extLst>
          </p:cNvPr>
          <p:cNvSpPr>
            <a:spLocks noGrp="1"/>
          </p:cNvSpPr>
          <p:nvPr>
            <p:ph type="title"/>
          </p:nvPr>
        </p:nvSpPr>
        <p:spPr>
          <a:xfrm>
            <a:off x="777240" y="731519"/>
            <a:ext cx="2845191" cy="3237579"/>
          </a:xfrm>
        </p:spPr>
        <p:txBody>
          <a:bodyPr>
            <a:normAutofit/>
          </a:bodyPr>
          <a:lstStyle/>
          <a:p>
            <a:r>
              <a:rPr lang="en-US" sz="3800" dirty="0">
                <a:solidFill>
                  <a:srgbClr val="FFFFFF"/>
                </a:solidFill>
              </a:rPr>
              <a:t>Closing Thoughts</a:t>
            </a:r>
          </a:p>
        </p:txBody>
      </p:sp>
      <p:sp>
        <p:nvSpPr>
          <p:cNvPr id="17" name="Rectangle 16">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9" name="Rectangle 18">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BBC3C83-E276-AC4B-803E-AACB06554175}"/>
              </a:ext>
            </a:extLst>
          </p:cNvPr>
          <p:cNvSpPr>
            <a:spLocks noGrp="1"/>
          </p:cNvSpPr>
          <p:nvPr>
            <p:ph idx="1"/>
          </p:nvPr>
        </p:nvSpPr>
        <p:spPr>
          <a:xfrm>
            <a:off x="4379709" y="686862"/>
            <a:ext cx="7037591" cy="5475129"/>
          </a:xfrm>
        </p:spPr>
        <p:txBody>
          <a:bodyPr anchor="ctr">
            <a:normAutofit/>
          </a:bodyPr>
          <a:lstStyle/>
          <a:p>
            <a:pPr marL="0" indent="0" algn="ctr">
              <a:buNone/>
            </a:pPr>
            <a:endParaRPr lang="en-US" sz="5400" dirty="0"/>
          </a:p>
          <a:p>
            <a:pPr marL="0" indent="0">
              <a:buNone/>
            </a:pPr>
            <a:endParaRPr lang="en-US" sz="2600" dirty="0"/>
          </a:p>
          <a:p>
            <a:pPr marL="0" indent="0">
              <a:buNone/>
            </a:pPr>
            <a:endParaRPr lang="en-US" sz="2600" dirty="0"/>
          </a:p>
        </p:txBody>
      </p:sp>
      <p:sp>
        <p:nvSpPr>
          <p:cNvPr id="7" name="TextBox 6">
            <a:extLst>
              <a:ext uri="{FF2B5EF4-FFF2-40B4-BE49-F238E27FC236}">
                <a16:creationId xmlns:a16="http://schemas.microsoft.com/office/drawing/2014/main" id="{8923CA75-082C-5D40-9E89-275259DA3884}"/>
              </a:ext>
            </a:extLst>
          </p:cNvPr>
          <p:cNvSpPr txBox="1"/>
          <p:nvPr/>
        </p:nvSpPr>
        <p:spPr>
          <a:xfrm>
            <a:off x="949046" y="4695568"/>
            <a:ext cx="2425023" cy="1323439"/>
          </a:xfrm>
          <a:prstGeom prst="rect">
            <a:avLst/>
          </a:prstGeom>
          <a:noFill/>
        </p:spPr>
        <p:txBody>
          <a:bodyPr wrap="none" rtlCol="0">
            <a:spAutoFit/>
          </a:bodyPr>
          <a:lstStyle/>
          <a:p>
            <a:r>
              <a:rPr lang="en-US" sz="2000" dirty="0">
                <a:solidFill>
                  <a:schemeClr val="bg1"/>
                </a:solidFill>
              </a:rPr>
              <a:t>Next general meeting</a:t>
            </a:r>
          </a:p>
          <a:p>
            <a:r>
              <a:rPr lang="en-US" sz="2000" dirty="0">
                <a:solidFill>
                  <a:schemeClr val="bg1"/>
                </a:solidFill>
              </a:rPr>
              <a:t>April 9, 2021</a:t>
            </a:r>
          </a:p>
          <a:p>
            <a:r>
              <a:rPr lang="en-US" sz="2000" dirty="0">
                <a:solidFill>
                  <a:schemeClr val="bg1"/>
                </a:solidFill>
              </a:rPr>
              <a:t>Noon to 1:15pm</a:t>
            </a:r>
          </a:p>
          <a:p>
            <a:r>
              <a:rPr lang="en-US" sz="2000" dirty="0">
                <a:solidFill>
                  <a:schemeClr val="bg1"/>
                </a:solidFill>
              </a:rPr>
              <a:t>Same zoom</a:t>
            </a:r>
          </a:p>
        </p:txBody>
      </p:sp>
      <p:sp>
        <p:nvSpPr>
          <p:cNvPr id="4" name="TextBox 3">
            <a:extLst>
              <a:ext uri="{FF2B5EF4-FFF2-40B4-BE49-F238E27FC236}">
                <a16:creationId xmlns:a16="http://schemas.microsoft.com/office/drawing/2014/main" id="{8F3A9E13-8837-B040-BE7E-2F8E10191C09}"/>
              </a:ext>
            </a:extLst>
          </p:cNvPr>
          <p:cNvSpPr txBox="1"/>
          <p:nvPr/>
        </p:nvSpPr>
        <p:spPr>
          <a:xfrm>
            <a:off x="5078629" y="2236578"/>
            <a:ext cx="5535827" cy="1446550"/>
          </a:xfrm>
          <a:prstGeom prst="rect">
            <a:avLst/>
          </a:prstGeom>
          <a:noFill/>
        </p:spPr>
        <p:txBody>
          <a:bodyPr wrap="square" rtlCol="0">
            <a:spAutoFit/>
          </a:bodyPr>
          <a:lstStyle/>
          <a:p>
            <a:r>
              <a:rPr lang="en-US" sz="4400" dirty="0"/>
              <a:t>Optimism that comes with spring</a:t>
            </a:r>
          </a:p>
        </p:txBody>
      </p:sp>
    </p:spTree>
    <p:extLst>
      <p:ext uri="{BB962C8B-B14F-4D97-AF65-F5344CB8AC3E}">
        <p14:creationId xmlns:p14="http://schemas.microsoft.com/office/powerpoint/2010/main" val="937597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506</Words>
  <Application>Microsoft Macintosh PowerPoint</Application>
  <PresentationFormat>Widescreen</PresentationFormat>
  <Paragraphs>88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Task Force 2.0</vt:lpstr>
      <vt:lpstr>Measuring disproportionality – method 1</vt:lpstr>
      <vt:lpstr>Measuring disproportionality – method 2</vt:lpstr>
      <vt:lpstr>During a meeting, February 17, 2011</vt:lpstr>
      <vt:lpstr>Some comments from Feb 2011 meeting</vt:lpstr>
      <vt:lpstr>Feb. 17, 2011, attendees</vt:lpstr>
      <vt:lpstr>Closing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Force 2.0</dc:title>
  <dc:creator>Chang, Robert (Faculty)</dc:creator>
  <cp:lastModifiedBy>Chang, Robert (Faculty)</cp:lastModifiedBy>
  <cp:revision>14</cp:revision>
  <dcterms:created xsi:type="dcterms:W3CDTF">2020-11-13T19:34:29Z</dcterms:created>
  <dcterms:modified xsi:type="dcterms:W3CDTF">2021-05-18T16:11:26Z</dcterms:modified>
</cp:coreProperties>
</file>